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5"/>
  </p:notesMasterIdLst>
  <p:sldIdLst>
    <p:sldId id="256" r:id="rId2"/>
    <p:sldId id="257" r:id="rId3"/>
    <p:sldId id="258" r:id="rId4"/>
    <p:sldId id="259" r:id="rId5"/>
    <p:sldId id="306" r:id="rId6"/>
    <p:sldId id="260" r:id="rId7"/>
    <p:sldId id="261" r:id="rId8"/>
    <p:sldId id="262" r:id="rId9"/>
    <p:sldId id="307" r:id="rId10"/>
    <p:sldId id="266" r:id="rId11"/>
    <p:sldId id="267" r:id="rId12"/>
    <p:sldId id="268" r:id="rId13"/>
    <p:sldId id="269" r:id="rId14"/>
    <p:sldId id="312" r:id="rId15"/>
    <p:sldId id="313" r:id="rId16"/>
    <p:sldId id="308" r:id="rId17"/>
    <p:sldId id="309" r:id="rId18"/>
    <p:sldId id="270" r:id="rId19"/>
    <p:sldId id="316" r:id="rId20"/>
    <p:sldId id="317" r:id="rId21"/>
    <p:sldId id="314" r:id="rId22"/>
    <p:sldId id="318" r:id="rId23"/>
    <p:sldId id="320" r:id="rId24"/>
    <p:sldId id="321" r:id="rId25"/>
    <p:sldId id="319" r:id="rId26"/>
    <p:sldId id="322" r:id="rId27"/>
    <p:sldId id="323" r:id="rId28"/>
    <p:sldId id="325" r:id="rId29"/>
    <p:sldId id="326" r:id="rId30"/>
    <p:sldId id="327" r:id="rId31"/>
    <p:sldId id="328" r:id="rId32"/>
    <p:sldId id="354" r:id="rId33"/>
    <p:sldId id="329" r:id="rId34"/>
    <p:sldId id="330" r:id="rId35"/>
    <p:sldId id="347" r:id="rId36"/>
    <p:sldId id="315" r:id="rId37"/>
    <p:sldId id="332" r:id="rId38"/>
    <p:sldId id="333" r:id="rId39"/>
    <p:sldId id="334" r:id="rId40"/>
    <p:sldId id="335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9" r:id="rId49"/>
    <p:sldId id="346" r:id="rId50"/>
    <p:sldId id="350" r:id="rId51"/>
    <p:sldId id="337" r:id="rId52"/>
    <p:sldId id="351" r:id="rId53"/>
    <p:sldId id="352" r:id="rId54"/>
    <p:sldId id="338" r:id="rId55"/>
    <p:sldId id="353" r:id="rId56"/>
    <p:sldId id="271" r:id="rId57"/>
    <p:sldId id="272" r:id="rId58"/>
    <p:sldId id="263" r:id="rId59"/>
    <p:sldId id="264" r:id="rId60"/>
    <p:sldId id="265" r:id="rId61"/>
    <p:sldId id="273" r:id="rId62"/>
    <p:sldId id="274" r:id="rId63"/>
    <p:sldId id="275" r:id="rId64"/>
    <p:sldId id="276" r:id="rId65"/>
    <p:sldId id="277" r:id="rId66"/>
    <p:sldId id="278" r:id="rId67"/>
    <p:sldId id="279" r:id="rId68"/>
    <p:sldId id="280" r:id="rId69"/>
    <p:sldId id="281" r:id="rId70"/>
    <p:sldId id="282" r:id="rId71"/>
    <p:sldId id="283" r:id="rId72"/>
    <p:sldId id="284" r:id="rId73"/>
    <p:sldId id="285" r:id="rId74"/>
    <p:sldId id="286" r:id="rId75"/>
    <p:sldId id="287" r:id="rId76"/>
    <p:sldId id="288" r:id="rId77"/>
    <p:sldId id="289" r:id="rId78"/>
    <p:sldId id="290" r:id="rId79"/>
    <p:sldId id="291" r:id="rId80"/>
    <p:sldId id="292" r:id="rId81"/>
    <p:sldId id="293" r:id="rId82"/>
    <p:sldId id="294" r:id="rId83"/>
    <p:sldId id="295" r:id="rId84"/>
    <p:sldId id="296" r:id="rId85"/>
    <p:sldId id="297" r:id="rId86"/>
    <p:sldId id="298" r:id="rId87"/>
    <p:sldId id="299" r:id="rId88"/>
    <p:sldId id="300" r:id="rId89"/>
    <p:sldId id="301" r:id="rId90"/>
    <p:sldId id="302" r:id="rId91"/>
    <p:sldId id="303" r:id="rId92"/>
    <p:sldId id="304" r:id="rId93"/>
    <p:sldId id="305" r:id="rId94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32" userDrawn="1">
          <p15:clr>
            <a:srgbClr val="A4A3A4"/>
          </p15:clr>
        </p15:guide>
        <p15:guide id="2" pos="21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FF02D2"/>
    <a:srgbClr val="196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57"/>
    <p:restoredTop sz="95068"/>
  </p:normalViewPr>
  <p:slideViewPr>
    <p:cSldViewPr>
      <p:cViewPr varScale="1">
        <p:scale>
          <a:sx n="82" d="100"/>
          <a:sy n="82" d="100"/>
        </p:scale>
        <p:origin x="448" y="168"/>
      </p:cViewPr>
      <p:guideLst>
        <p:guide orient="horz" pos="2832"/>
        <p:guide pos="217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AE66C-FDF4-F543-913F-0131BAA1ADFB}" type="datetimeFigureOut">
              <a:rPr lang="en-US" smtClean="0"/>
              <a:t>8/6/25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EEA3B4-8E98-5541-9B38-43DFB95BE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37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EA3B4-8E98-5541-9B38-43DFB95BED8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59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cp: This is the command to copy files and directories.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~/*.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The tilde (~) represents the user's home directory, and *.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is a wildcard pattern that matches all files ending with the ".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" extension in the home directory.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../.: The ../ represents the parent directory, and . denotes the current directory. By using ../., you are instructing the cp command to copy the matched files to the parent directory (one level up from the current directory).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EA3B4-8E98-5541-9B38-43DFB95BED8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87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$ for name in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basilisk.dat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minotaur.dat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unicorn.dat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This line starts a loop that iterates over the three specified filenames, i.e.,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basilisk.dat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minotaur.dat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unicorn.dat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do: This keyword indicates the beginning of the loop block.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head -n 2 $name: The head command is used to retrieve the first few lines of a file. -n 2 specifies that we want to display the first 2 lines of the file whose name is stored in the variable $name.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|: This is the pipe symbol, which redirects the output of the head command to the tail command.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tail -n 1: The tail command is used to display the last few lines of a file. -n 1 specifies that we want to display only the last line of the output from the head command (which is the second line of the original file).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done: This keyword indicates the end of the loop block.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 and done not needed for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zshell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EA3B4-8E98-5541-9B38-43DFB95BED8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12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works for single line (not using do or done)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EA3B4-8E98-5541-9B38-43DFB95BED8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77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EA3B4-8E98-5541-9B38-43DFB95BED8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38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bash </a:t>
            </a:r>
            <a:r>
              <a:rPr lang="en-US" dirty="0" err="1"/>
              <a:t>script.sh</a:t>
            </a:r>
            <a:r>
              <a:rPr lang="en-US" dirty="0"/>
              <a:t> </a:t>
            </a:r>
            <a:r>
              <a:rPr lang="en-US" dirty="0" err="1"/>
              <a:t>octane.pdb</a:t>
            </a:r>
            <a:r>
              <a:rPr lang="en-US" dirty="0"/>
              <a:t> 10 5</a:t>
            </a:r>
          </a:p>
          <a:p>
            <a:endParaRPr lang="en-US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head -n $2 $1: The head command is used to read the first few lines of the file specified by the first argument ($1). -n $2 indicates that we want to display the first $2 lines of the file. $2 represents the second argument passed to the script.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tail -n $3 $1: The tail command is used to read the last few lines of the file specified by the first argument ($1). -n $3 indicates that we want to display the last $3 lines of the file. $3 represents the third argument passed to the script.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EA3B4-8E98-5541-9B38-43DFB95BED8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77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6382" y="151892"/>
            <a:ext cx="12472035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FDFEF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6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136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83250" y="130556"/>
            <a:ext cx="1638300" cy="1488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5437" y="2145283"/>
            <a:ext cx="12353925" cy="55791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ecursion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penvim.com/" TargetMode="Externa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thcs.emory.edu/~valerie/courses/fall10/155/resources/unix_cheatsheet.html" TargetMode="Externa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holleyjk@vpac03.phy.vanderbilt.edu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://www.slideshare.net/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penvim.com/" TargetMode="Externa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://cheatsheetworld.com/programming/unix-linux-cheat-sheet/" TargetMode="Externa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582862" y="2093468"/>
            <a:ext cx="843851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114" dirty="0">
                <a:solidFill>
                  <a:srgbClr val="FDFEFE"/>
                </a:solidFill>
                <a:latin typeface="Trebuchet MS"/>
                <a:cs typeface="Trebuchet MS"/>
              </a:rPr>
              <a:t>Unix </a:t>
            </a:r>
            <a:r>
              <a:rPr sz="8400" spc="-434" dirty="0">
                <a:solidFill>
                  <a:srgbClr val="FDFEFE"/>
                </a:solidFill>
                <a:latin typeface="Trebuchet MS"/>
                <a:cs typeface="Trebuchet MS"/>
              </a:rPr>
              <a:t>tips </a:t>
            </a:r>
            <a:r>
              <a:rPr sz="8400" spc="-540" dirty="0">
                <a:solidFill>
                  <a:srgbClr val="FDFEFE"/>
                </a:solidFill>
                <a:latin typeface="Trebuchet MS"/>
                <a:cs typeface="Trebuchet MS"/>
              </a:rPr>
              <a:t>and</a:t>
            </a:r>
            <a:r>
              <a:rPr sz="8400" spc="-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8400" spc="-320" dirty="0">
                <a:solidFill>
                  <a:srgbClr val="FDFEFE"/>
                </a:solidFill>
                <a:latin typeface="Trebuchet MS"/>
                <a:cs typeface="Trebuchet MS"/>
              </a:rPr>
              <a:t>tricks</a:t>
            </a:r>
            <a:endParaRPr sz="8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32340" y="4046371"/>
            <a:ext cx="6928383" cy="5099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5600" y="782828"/>
            <a:ext cx="7000240" cy="7948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6695">
              <a:lnSpc>
                <a:spcPct val="100000"/>
              </a:lnSpc>
              <a:spcBef>
                <a:spcPts val="100"/>
              </a:spcBef>
            </a:pPr>
            <a:r>
              <a:rPr sz="8400" spc="-855" dirty="0">
                <a:solidFill>
                  <a:srgbClr val="FFFFFF"/>
                </a:solidFill>
                <a:latin typeface="Arial"/>
                <a:cs typeface="Arial"/>
              </a:rPr>
              <a:t>Bash</a:t>
            </a:r>
            <a:r>
              <a:rPr sz="8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400" spc="-430" dirty="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endParaRPr sz="8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150"/>
              </a:spcBef>
            </a:pPr>
            <a:r>
              <a:rPr sz="4200" spc="10" dirty="0">
                <a:solidFill>
                  <a:srgbClr val="FFC000"/>
                </a:solidFill>
                <a:latin typeface="Arial"/>
                <a:cs typeface="Arial"/>
              </a:rPr>
              <a:t>/</a:t>
            </a:r>
            <a:r>
              <a:rPr sz="4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4200" spc="-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200" spc="110" dirty="0">
                <a:solidFill>
                  <a:srgbClr val="FFFFFF"/>
                </a:solidFill>
                <a:latin typeface="Arial"/>
                <a:cs typeface="Arial"/>
              </a:rPr>
              <a:t>root</a:t>
            </a:r>
            <a:r>
              <a:rPr sz="4200" spc="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15" dirty="0">
                <a:solidFill>
                  <a:srgbClr val="FFFFFF"/>
                </a:solidFill>
                <a:latin typeface="Arial"/>
                <a:cs typeface="Arial"/>
              </a:rPr>
              <a:t>dir</a:t>
            </a:r>
            <a:endParaRPr sz="4200" dirty="0">
              <a:latin typeface="Arial"/>
              <a:cs typeface="Arial"/>
            </a:endParaRPr>
          </a:p>
          <a:p>
            <a:pPr marL="12700" marR="2132965">
              <a:lnSpc>
                <a:spcPts val="4990"/>
              </a:lnSpc>
              <a:spcBef>
                <a:spcPts val="2680"/>
              </a:spcBef>
            </a:pPr>
            <a:r>
              <a:rPr sz="4200" spc="-80" dirty="0">
                <a:solidFill>
                  <a:srgbClr val="FFFFFF"/>
                </a:solidFill>
                <a:latin typeface="Arial"/>
                <a:cs typeface="Arial"/>
              </a:rPr>
              <a:t>Otherwise </a:t>
            </a:r>
            <a:r>
              <a:rPr sz="4200" spc="-70" dirty="0">
                <a:solidFill>
                  <a:srgbClr val="FFFFFF"/>
                </a:solidFill>
                <a:latin typeface="Arial"/>
                <a:cs typeface="Arial"/>
              </a:rPr>
              <a:t>it’s </a:t>
            </a:r>
            <a:r>
              <a:rPr sz="4200" spc="-54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4200" spc="-200" dirty="0">
                <a:solidFill>
                  <a:srgbClr val="FFFFFF"/>
                </a:solidFill>
                <a:latin typeface="Arial"/>
                <a:cs typeface="Arial"/>
              </a:rPr>
              <a:t>path  </a:t>
            </a:r>
            <a:r>
              <a:rPr sz="4200" spc="-160" dirty="0">
                <a:solidFill>
                  <a:srgbClr val="FFFFFF"/>
                </a:solidFill>
                <a:latin typeface="Arial"/>
                <a:cs typeface="Arial"/>
              </a:rPr>
              <a:t>separator </a:t>
            </a:r>
            <a:r>
              <a:rPr sz="4200" spc="-130" dirty="0">
                <a:solidFill>
                  <a:srgbClr val="FFFFFF"/>
                </a:solidFill>
                <a:latin typeface="Arial"/>
                <a:cs typeface="Arial"/>
              </a:rPr>
              <a:t>(opposite </a:t>
            </a:r>
            <a:r>
              <a:rPr sz="4200" spc="-75" dirty="0">
                <a:solidFill>
                  <a:srgbClr val="FFFFFF"/>
                </a:solidFill>
                <a:latin typeface="Arial"/>
                <a:cs typeface="Arial"/>
              </a:rPr>
              <a:t>of  </a:t>
            </a:r>
            <a:r>
              <a:rPr sz="4200" spc="-80" dirty="0">
                <a:solidFill>
                  <a:srgbClr val="FFFFFF"/>
                </a:solidFill>
                <a:latin typeface="Arial"/>
                <a:cs typeface="Arial"/>
              </a:rPr>
              <a:t>Windows)</a:t>
            </a:r>
            <a:endParaRPr sz="4200" dirty="0">
              <a:latin typeface="Arial"/>
              <a:cs typeface="Arial"/>
            </a:endParaRPr>
          </a:p>
          <a:p>
            <a:pPr marL="12700" marR="1787525">
              <a:lnSpc>
                <a:spcPct val="100200"/>
              </a:lnSpc>
              <a:spcBef>
                <a:spcPts val="2310"/>
              </a:spcBef>
            </a:pPr>
            <a:r>
              <a:rPr sz="4200" spc="-140" dirty="0">
                <a:solidFill>
                  <a:srgbClr val="FFFFFF"/>
                </a:solidFill>
                <a:latin typeface="Arial"/>
                <a:cs typeface="Arial"/>
              </a:rPr>
              <a:t>Absolute </a:t>
            </a:r>
            <a:r>
              <a:rPr sz="4200" spc="-40" dirty="0">
                <a:solidFill>
                  <a:srgbClr val="FFFFFF"/>
                </a:solidFill>
                <a:latin typeface="Arial"/>
                <a:cs typeface="Arial"/>
              </a:rPr>
              <a:t>(from </a:t>
            </a:r>
            <a:r>
              <a:rPr sz="4200" spc="80" dirty="0">
                <a:solidFill>
                  <a:srgbClr val="FFFFFF"/>
                </a:solidFill>
                <a:latin typeface="Arial"/>
                <a:cs typeface="Arial"/>
              </a:rPr>
              <a:t>root) </a:t>
            </a:r>
            <a:r>
              <a:rPr sz="4200" spc="-375" dirty="0">
                <a:solidFill>
                  <a:srgbClr val="FFFFFF"/>
                </a:solidFill>
                <a:latin typeface="Arial"/>
                <a:cs typeface="Arial"/>
              </a:rPr>
              <a:t>vs  </a:t>
            </a:r>
            <a:r>
              <a:rPr sz="4200" spc="-125" dirty="0">
                <a:solidFill>
                  <a:srgbClr val="FFFFFF"/>
                </a:solidFill>
                <a:latin typeface="Arial"/>
                <a:cs typeface="Arial"/>
              </a:rPr>
              <a:t>relative </a:t>
            </a:r>
            <a:r>
              <a:rPr sz="4200" spc="-200" dirty="0">
                <a:solidFill>
                  <a:srgbClr val="FFFFFF"/>
                </a:solidFill>
                <a:latin typeface="Arial"/>
                <a:cs typeface="Arial"/>
              </a:rPr>
              <a:t>path </a:t>
            </a:r>
            <a:r>
              <a:rPr sz="4200" spc="-40" dirty="0">
                <a:solidFill>
                  <a:srgbClr val="FFFFFF"/>
                </a:solidFill>
                <a:latin typeface="Arial"/>
                <a:cs typeface="Arial"/>
              </a:rPr>
              <a:t>(from  </a:t>
            </a:r>
            <a:r>
              <a:rPr sz="4200" spc="-45" dirty="0">
                <a:solidFill>
                  <a:srgbClr val="FFFFFF"/>
                </a:solidFill>
                <a:latin typeface="Arial"/>
                <a:cs typeface="Arial"/>
              </a:rPr>
              <a:t>current</a:t>
            </a:r>
            <a:r>
              <a:rPr sz="4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05" dirty="0">
                <a:solidFill>
                  <a:srgbClr val="FFFFFF"/>
                </a:solidFill>
                <a:latin typeface="Arial"/>
                <a:cs typeface="Arial"/>
              </a:rPr>
              <a:t>location)</a:t>
            </a:r>
            <a:endParaRPr sz="4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50"/>
              </a:spcBef>
            </a:pPr>
            <a:r>
              <a:rPr sz="4200" spc="-250" dirty="0">
                <a:solidFill>
                  <a:srgbClr val="FFC000"/>
                </a:solidFill>
                <a:latin typeface="Arial"/>
                <a:cs typeface="Arial"/>
              </a:rPr>
              <a:t>..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8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4200" spc="-250" dirty="0">
                <a:solidFill>
                  <a:srgbClr val="FFC000"/>
                </a:solidFill>
                <a:latin typeface="Arial"/>
                <a:cs typeface="Arial"/>
              </a:rPr>
              <a:t>.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204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4200" spc="-270" dirty="0">
                <a:solidFill>
                  <a:srgbClr val="FFFFFF"/>
                </a:solidFill>
                <a:latin typeface="Arial"/>
                <a:cs typeface="Arial"/>
              </a:rPr>
              <a:t>special</a:t>
            </a:r>
            <a:r>
              <a:rPr sz="4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40" dirty="0">
                <a:solidFill>
                  <a:srgbClr val="FFFFFF"/>
                </a:solidFill>
                <a:latin typeface="Arial"/>
                <a:cs typeface="Arial"/>
              </a:rPr>
              <a:t>dirs.</a:t>
            </a:r>
            <a:endParaRPr sz="42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76439" y="2638425"/>
            <a:ext cx="5048808" cy="2800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0068" y="1257806"/>
            <a:ext cx="11629390" cy="101540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4830" algn="ctr">
              <a:lnSpc>
                <a:spcPct val="100000"/>
              </a:lnSpc>
              <a:spcBef>
                <a:spcPts val="100"/>
              </a:spcBef>
            </a:pPr>
            <a:r>
              <a:rPr sz="4900" spc="-225" dirty="0">
                <a:solidFill>
                  <a:srgbClr val="FDFEFE"/>
                </a:solidFill>
                <a:latin typeface="Trebuchet MS"/>
                <a:cs typeface="Trebuchet MS"/>
              </a:rPr>
              <a:t>Getting </a:t>
            </a:r>
            <a:r>
              <a:rPr sz="4900" spc="-180" dirty="0">
                <a:solidFill>
                  <a:srgbClr val="FDFEFE"/>
                </a:solidFill>
                <a:latin typeface="Trebuchet MS"/>
                <a:cs typeface="Trebuchet MS"/>
              </a:rPr>
              <a:t>around </a:t>
            </a:r>
            <a:r>
              <a:rPr sz="4900" spc="-29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900" spc="-180" dirty="0">
                <a:solidFill>
                  <a:srgbClr val="FDFEFE"/>
                </a:solidFill>
                <a:latin typeface="Trebuchet MS"/>
                <a:cs typeface="Trebuchet MS"/>
              </a:rPr>
              <a:t>directory</a:t>
            </a:r>
            <a:r>
              <a:rPr sz="4900" spc="22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235" dirty="0">
                <a:solidFill>
                  <a:srgbClr val="FDFEFE"/>
                </a:solidFill>
                <a:latin typeface="Trebuchet MS"/>
                <a:cs typeface="Trebuchet MS"/>
              </a:rPr>
              <a:t>tree</a:t>
            </a:r>
            <a:endParaRPr sz="49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700" dirty="0">
              <a:latin typeface="Trebuchet MS"/>
              <a:cs typeface="Trebuchet MS"/>
            </a:endParaRPr>
          </a:p>
          <a:p>
            <a:pPr marL="2005964" indent="-325755">
              <a:lnSpc>
                <a:spcPts val="4670"/>
              </a:lnSpc>
              <a:buChar char="·"/>
              <a:tabLst>
                <a:tab pos="2006600" algn="l"/>
                <a:tab pos="2623820" algn="l"/>
              </a:tabLst>
            </a:pP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lists 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content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-22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</a:t>
            </a:r>
            <a:endParaRPr sz="4200" dirty="0">
              <a:latin typeface="Trebuchet MS"/>
              <a:cs typeface="Trebuchet MS"/>
            </a:endParaRPr>
          </a:p>
          <a:p>
            <a:pPr marL="2006600" indent="-325755">
              <a:lnSpc>
                <a:spcPts val="4670"/>
              </a:lnSpc>
              <a:buChar char="·"/>
              <a:tabLst>
                <a:tab pos="2006600" algn="l"/>
                <a:tab pos="3223895" algn="l"/>
              </a:tabLst>
            </a:pPr>
            <a:r>
              <a:rPr sz="4200" spc="-180" dirty="0">
                <a:solidFill>
                  <a:srgbClr val="FDF700"/>
                </a:solidFill>
                <a:latin typeface="Trebuchet MS"/>
                <a:cs typeface="Trebuchet MS"/>
              </a:rPr>
              <a:t>pwd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lang="en-US" sz="4200" spc="-110" dirty="0">
                <a:solidFill>
                  <a:srgbClr val="FDF700"/>
                </a:solidFill>
                <a:latin typeface="Trebuchet MS"/>
                <a:cs typeface="Trebuchet MS"/>
              </a:rPr>
              <a:t>print working directory</a:t>
            </a:r>
            <a:endParaRPr sz="4200" dirty="0">
              <a:latin typeface="Trebuchet MS"/>
              <a:cs typeface="Trebuchet MS"/>
            </a:endParaRPr>
          </a:p>
          <a:p>
            <a:pPr marL="1998345" indent="-326390">
              <a:lnSpc>
                <a:spcPts val="4715"/>
              </a:lnSpc>
              <a:spcBef>
                <a:spcPts val="219"/>
              </a:spcBef>
              <a:buChar char="·"/>
              <a:tabLst>
                <a:tab pos="1998980" algn="l"/>
                <a:tab pos="4058920" algn="l"/>
              </a:tabLst>
            </a:pP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cd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280" dirty="0">
                <a:solidFill>
                  <a:srgbClr val="FDF700"/>
                </a:solidFill>
                <a:latin typeface="Trebuchet MS"/>
                <a:cs typeface="Trebuchet MS"/>
              </a:rPr>
              <a:t>change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</a:t>
            </a:r>
            <a:endParaRPr sz="4200" dirty="0">
              <a:latin typeface="Trebuchet MS"/>
              <a:cs typeface="Trebuchet MS"/>
            </a:endParaRPr>
          </a:p>
          <a:p>
            <a:pPr marL="1936750" indent="-325755">
              <a:lnSpc>
                <a:spcPts val="4645"/>
              </a:lnSpc>
              <a:buChar char="·"/>
              <a:tabLst>
                <a:tab pos="1936750" algn="l"/>
              </a:tabLst>
            </a:pPr>
            <a:r>
              <a:rPr sz="4200" spc="-165" dirty="0">
                <a:solidFill>
                  <a:srgbClr val="FDF700"/>
                </a:solidFill>
                <a:latin typeface="Trebuchet MS"/>
                <a:cs typeface="Trebuchet MS"/>
              </a:rPr>
              <a:t>mkdir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 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  </a:t>
            </a:r>
            <a:r>
              <a:rPr sz="4200" spc="-265" dirty="0">
                <a:solidFill>
                  <a:srgbClr val="FDF700"/>
                </a:solidFill>
                <a:latin typeface="Trebuchet MS"/>
                <a:cs typeface="Trebuchet MS"/>
              </a:rPr>
              <a:t>make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</a:t>
            </a:r>
            <a:r>
              <a:rPr sz="4200" spc="-7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</a:t>
            </a:r>
            <a:endParaRPr sz="4200" dirty="0">
              <a:latin typeface="Trebuchet MS"/>
              <a:cs typeface="Trebuchet MS"/>
            </a:endParaRPr>
          </a:p>
          <a:p>
            <a:pPr marL="1936750" indent="-325755">
              <a:lnSpc>
                <a:spcPts val="4970"/>
              </a:lnSpc>
              <a:buChar char="·"/>
              <a:tabLst>
                <a:tab pos="1936750" algn="l"/>
              </a:tabLst>
            </a:pP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rmdir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 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  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remove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</a:t>
            </a:r>
            <a:r>
              <a:rPr sz="4200" spc="-89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</a:t>
            </a:r>
            <a:endParaRPr sz="42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050" dirty="0">
              <a:latin typeface="Trebuchet MS"/>
              <a:cs typeface="Trebuchet MS"/>
            </a:endParaRPr>
          </a:p>
          <a:p>
            <a:pPr marL="19050" marR="5080" algn="ctr">
              <a:lnSpc>
                <a:spcPts val="4700"/>
              </a:lnSpc>
            </a:pPr>
            <a:r>
              <a:rPr sz="4000" i="1" spc="-420" dirty="0">
                <a:solidFill>
                  <a:srgbClr val="FF0000"/>
                </a:solidFill>
                <a:latin typeface="Trebuchet MS"/>
                <a:cs typeface="Trebuchet MS"/>
              </a:rPr>
              <a:t>Practice</a:t>
            </a:r>
            <a:r>
              <a:rPr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: </a:t>
            </a:r>
            <a:r>
              <a:rPr lang="en-US" sz="4000" i="1" spc="-295" dirty="0">
                <a:solidFill>
                  <a:srgbClr val="FDFEFE"/>
                </a:solidFill>
                <a:latin typeface="Trebuchet MS"/>
                <a:cs typeface="Trebuchet MS"/>
              </a:rPr>
              <a:t>What directory are you in? </a:t>
            </a:r>
          </a:p>
          <a:p>
            <a:pPr marL="19050" marR="5080" algn="ctr">
              <a:lnSpc>
                <a:spcPts val="4700"/>
              </a:lnSpc>
            </a:pPr>
            <a:r>
              <a:rPr lang="en-US" sz="4000" i="1" spc="-420" dirty="0">
                <a:solidFill>
                  <a:srgbClr val="FF0000"/>
                </a:solidFill>
                <a:latin typeface="Trebuchet MS"/>
                <a:cs typeface="Trebuchet MS"/>
              </a:rPr>
              <a:t>Practice</a:t>
            </a:r>
            <a:r>
              <a:rPr lang="en-US"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: If on your computer, navigate to your Desktop directory</a:t>
            </a:r>
          </a:p>
          <a:p>
            <a:pPr marL="19050" marR="5080" algn="ctr">
              <a:lnSpc>
                <a:spcPts val="4700"/>
              </a:lnSpc>
            </a:pPr>
            <a:r>
              <a:rPr lang="en-US" sz="4000" i="1" spc="-420" dirty="0">
                <a:solidFill>
                  <a:srgbClr val="FF0000"/>
                </a:solidFill>
                <a:latin typeface="Trebuchet MS"/>
                <a:cs typeface="Trebuchet MS"/>
              </a:rPr>
              <a:t>Practice</a:t>
            </a:r>
            <a:r>
              <a:rPr lang="en-US"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: </a:t>
            </a:r>
            <a:r>
              <a:rPr lang="en-US" sz="4000" i="1" spc="-295" dirty="0">
                <a:solidFill>
                  <a:srgbClr val="FDFEFE"/>
                </a:solidFill>
                <a:latin typeface="Trebuchet MS"/>
                <a:cs typeface="Trebuchet MS"/>
              </a:rPr>
              <a:t>make a directory called ‘</a:t>
            </a:r>
            <a:r>
              <a:rPr lang="en-US" sz="4000" i="1" spc="-295" dirty="0" err="1">
                <a:solidFill>
                  <a:srgbClr val="FDFEFE"/>
                </a:solidFill>
                <a:latin typeface="Trebuchet MS"/>
                <a:cs typeface="Trebuchet MS"/>
              </a:rPr>
              <a:t>Hello_World</a:t>
            </a:r>
            <a:r>
              <a:rPr lang="en-US" sz="4000" i="1" spc="-295" dirty="0">
                <a:solidFill>
                  <a:srgbClr val="FDFEFE"/>
                </a:solidFill>
                <a:latin typeface="Trebuchet MS"/>
                <a:cs typeface="Trebuchet MS"/>
              </a:rPr>
              <a:t>’</a:t>
            </a:r>
          </a:p>
          <a:p>
            <a:pPr marL="19050" marR="5080" algn="ctr">
              <a:lnSpc>
                <a:spcPts val="4700"/>
              </a:lnSpc>
            </a:pPr>
            <a:r>
              <a:rPr lang="en-US" sz="4000" i="1" spc="-295" dirty="0">
                <a:solidFill>
                  <a:srgbClr val="FF0000"/>
                </a:solidFill>
                <a:latin typeface="Trebuchet MS"/>
                <a:cs typeface="Trebuchet MS"/>
              </a:rPr>
              <a:t>Practice</a:t>
            </a:r>
            <a:r>
              <a:rPr lang="en-US" sz="4000" i="1" spc="-295" dirty="0">
                <a:solidFill>
                  <a:srgbClr val="FDFEFE"/>
                </a:solidFill>
                <a:latin typeface="Trebuchet MS"/>
                <a:cs typeface="Trebuchet MS"/>
              </a:rPr>
              <a:t>: Go inside your new directory</a:t>
            </a:r>
          </a:p>
          <a:p>
            <a:pPr marL="19050" marR="5080" algn="ctr">
              <a:lnSpc>
                <a:spcPts val="4700"/>
              </a:lnSpc>
            </a:pPr>
            <a:r>
              <a:rPr lang="en-US" sz="2800" i="1" spc="-295" dirty="0">
                <a:solidFill>
                  <a:srgbClr val="FDFEFE"/>
                </a:solidFill>
                <a:latin typeface="Trebuchet MS"/>
                <a:cs typeface="Trebuchet MS"/>
              </a:rPr>
              <a:t>*Hint use tab completion *</a:t>
            </a:r>
          </a:p>
          <a:p>
            <a:pPr marL="19050" marR="5080" algn="ctr">
              <a:lnSpc>
                <a:spcPts val="4700"/>
              </a:lnSpc>
            </a:pPr>
            <a:endParaRPr lang="en-US" sz="4000" i="1" spc="-295" dirty="0">
              <a:solidFill>
                <a:srgbClr val="FDFEFE"/>
              </a:solidFill>
              <a:latin typeface="Trebuchet MS"/>
              <a:cs typeface="Trebuchet MS"/>
            </a:endParaRPr>
          </a:p>
          <a:p>
            <a:pPr marL="19050" marR="5080" algn="ctr">
              <a:lnSpc>
                <a:spcPts val="4700"/>
              </a:lnSpc>
            </a:pPr>
            <a:endParaRPr lang="en-US" sz="4000" i="1" spc="-295" dirty="0">
              <a:solidFill>
                <a:srgbClr val="FDFEFE"/>
              </a:solidFill>
              <a:latin typeface="Trebuchet MS"/>
              <a:cs typeface="Trebuchet MS"/>
            </a:endParaRPr>
          </a:p>
          <a:p>
            <a:pPr marL="19050" marR="5080" algn="ctr">
              <a:lnSpc>
                <a:spcPts val="4700"/>
              </a:lnSpc>
            </a:pPr>
            <a:r>
              <a:rPr lang="en-US"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endParaRPr sz="4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2800" y="6559296"/>
            <a:ext cx="8915400" cy="1746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2737" y="1157222"/>
            <a:ext cx="10909935" cy="255016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760345" marR="5080" indent="-843280">
              <a:lnSpc>
                <a:spcPts val="5590"/>
              </a:lnSpc>
              <a:spcBef>
                <a:spcPts val="525"/>
              </a:spcBef>
            </a:pPr>
            <a:r>
              <a:rPr sz="4900" spc="-325" dirty="0">
                <a:solidFill>
                  <a:srgbClr val="FDFEFE"/>
                </a:solidFill>
                <a:latin typeface="Trebuchet MS"/>
                <a:cs typeface="Trebuchet MS"/>
              </a:rPr>
              <a:t>Feel </a:t>
            </a:r>
            <a:r>
              <a:rPr sz="4900" spc="-29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900" spc="-229" dirty="0">
                <a:solidFill>
                  <a:srgbClr val="FDFEFE"/>
                </a:solidFill>
                <a:latin typeface="Trebuchet MS"/>
                <a:cs typeface="Trebuchet MS"/>
              </a:rPr>
              <a:t>power: </a:t>
            </a:r>
            <a:r>
              <a:rPr sz="4900" spc="-315" dirty="0">
                <a:solidFill>
                  <a:srgbClr val="FDFEFE"/>
                </a:solidFill>
                <a:latin typeface="Trebuchet MS"/>
                <a:cs typeface="Trebuchet MS"/>
              </a:rPr>
              <a:t>adding </a:t>
            </a:r>
            <a:r>
              <a:rPr sz="4900" spc="-320" dirty="0">
                <a:solidFill>
                  <a:srgbClr val="FDFEFE"/>
                </a:solidFill>
                <a:latin typeface="Trebuchet MS"/>
                <a:cs typeface="Trebuchet MS"/>
              </a:rPr>
              <a:t>tags 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4900" spc="-100" dirty="0">
                <a:solidFill>
                  <a:srgbClr val="FDFEFE"/>
                </a:solidFill>
                <a:latin typeface="Trebuchet MS"/>
                <a:cs typeface="Trebuchet MS"/>
              </a:rPr>
              <a:t>your  </a:t>
            </a:r>
            <a:r>
              <a:rPr sz="4900" spc="-250" dirty="0">
                <a:solidFill>
                  <a:srgbClr val="FDFEFE"/>
                </a:solidFill>
                <a:latin typeface="Trebuchet MS"/>
                <a:cs typeface="Trebuchet MS"/>
              </a:rPr>
              <a:t>command </a:t>
            </a:r>
            <a:r>
              <a:rPr sz="4900" spc="-335" dirty="0">
                <a:solidFill>
                  <a:srgbClr val="FDFEFE"/>
                </a:solidFill>
                <a:latin typeface="Trebuchet MS"/>
                <a:cs typeface="Trebuchet MS"/>
              </a:rPr>
              <a:t>can </a:t>
            </a:r>
            <a:r>
              <a:rPr sz="4900" spc="-235" dirty="0">
                <a:solidFill>
                  <a:srgbClr val="FDFEFE"/>
                </a:solidFill>
                <a:latin typeface="Trebuchet MS"/>
                <a:cs typeface="Trebuchet MS"/>
              </a:rPr>
              <a:t>customize</a:t>
            </a:r>
            <a:r>
              <a:rPr sz="4900" spc="22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455" dirty="0">
                <a:solidFill>
                  <a:srgbClr val="FDFEFE"/>
                </a:solidFill>
                <a:latin typeface="Trebuchet MS"/>
                <a:cs typeface="Trebuchet MS"/>
              </a:rPr>
              <a:t>it.</a:t>
            </a:r>
            <a:endParaRPr sz="4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229"/>
              </a:spcBef>
              <a:tabLst>
                <a:tab pos="697865" algn="l"/>
              </a:tabLst>
            </a:pP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lists 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content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-21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8537" y="4284979"/>
            <a:ext cx="1297305" cy="2221697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405765">
              <a:lnSpc>
                <a:spcPts val="4800"/>
              </a:lnSpc>
              <a:spcBef>
                <a:spcPts val="459"/>
              </a:spcBef>
            </a:pP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-l  </a:t>
            </a: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00" dirty="0">
                <a:solidFill>
                  <a:srgbClr val="FDF700"/>
                </a:solidFill>
                <a:latin typeface="Trebuchet MS"/>
                <a:cs typeface="Trebuchet MS"/>
              </a:rPr>
              <a:t>-a</a:t>
            </a:r>
            <a:endParaRPr sz="4200" dirty="0">
              <a:latin typeface="Trebuchet MS"/>
              <a:cs typeface="Trebuchet MS"/>
            </a:endParaRPr>
          </a:p>
          <a:p>
            <a:pPr marL="12700">
              <a:lnSpc>
                <a:spcPts val="3575"/>
              </a:lnSpc>
            </a:pP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</a:t>
            </a:r>
            <a:r>
              <a:rPr sz="4200" spc="-19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lang="en-US" sz="4200" spc="-200" dirty="0">
                <a:solidFill>
                  <a:srgbClr val="FDF700"/>
                </a:solidFill>
                <a:latin typeface="Trebuchet MS"/>
                <a:cs typeface="Trebuchet MS"/>
              </a:rPr>
              <a:t>–</a:t>
            </a:r>
            <a:r>
              <a:rPr sz="4200" spc="-200" dirty="0" err="1">
                <a:solidFill>
                  <a:srgbClr val="FDF700"/>
                </a:solidFill>
                <a:latin typeface="Trebuchet MS"/>
                <a:cs typeface="Trebuchet MS"/>
              </a:rPr>
              <a:t>lhS</a:t>
            </a:r>
            <a:endParaRPr lang="en-US" sz="4200" spc="-200" dirty="0">
              <a:solidFill>
                <a:srgbClr val="FDF700"/>
              </a:solidFill>
              <a:latin typeface="Trebuchet MS"/>
              <a:cs typeface="Trebuchet MS"/>
            </a:endParaRPr>
          </a:p>
          <a:p>
            <a:pPr marL="12700">
              <a:lnSpc>
                <a:spcPts val="3575"/>
              </a:lnSpc>
            </a:pPr>
            <a:r>
              <a:rPr lang="en-US" sz="4200" spc="-200" dirty="0">
                <a:solidFill>
                  <a:srgbClr val="FDF700"/>
                </a:solidFill>
                <a:latin typeface="Trebuchet MS"/>
                <a:cs typeface="Trebuchet MS"/>
              </a:rPr>
              <a:t>ls -F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62300" y="4284979"/>
            <a:ext cx="9674225" cy="2162129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50800" marR="7121525" indent="-12700">
              <a:lnSpc>
                <a:spcPts val="4800"/>
              </a:lnSpc>
              <a:spcBef>
                <a:spcPts val="459"/>
              </a:spcBef>
            </a:pP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long </a:t>
            </a:r>
            <a:r>
              <a:rPr sz="4200" spc="-229" dirty="0">
                <a:solidFill>
                  <a:srgbClr val="FDF700"/>
                </a:solidFill>
                <a:latin typeface="Trebuchet MS"/>
                <a:cs typeface="Trebuchet MS"/>
              </a:rPr>
              <a:t>format 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list </a:t>
            </a:r>
            <a:r>
              <a:rPr sz="4200" spc="-355" dirty="0">
                <a:solidFill>
                  <a:srgbClr val="FDF700"/>
                </a:solidFill>
                <a:latin typeface="Trebuchet MS"/>
                <a:cs typeface="Trebuchet MS"/>
              </a:rPr>
              <a:t>all</a:t>
            </a:r>
            <a:r>
              <a:rPr sz="42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files</a:t>
            </a:r>
            <a:endParaRPr sz="4200" dirty="0">
              <a:latin typeface="Trebuchet MS"/>
              <a:cs typeface="Trebuchet MS"/>
            </a:endParaRPr>
          </a:p>
          <a:p>
            <a:pPr marL="12700">
              <a:lnSpc>
                <a:spcPts val="3375"/>
              </a:lnSpc>
            </a:pPr>
            <a:r>
              <a:rPr sz="3200" spc="-150" dirty="0">
                <a:solidFill>
                  <a:srgbClr val="FDF700"/>
                </a:solidFill>
                <a:latin typeface="Trebuchet MS"/>
                <a:cs typeface="Trebuchet MS"/>
              </a:rPr>
              <a:t>long</a:t>
            </a:r>
            <a:r>
              <a:rPr sz="3200" spc="-9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220" dirty="0">
                <a:solidFill>
                  <a:srgbClr val="FDF700"/>
                </a:solidFill>
                <a:latin typeface="Trebuchet MS"/>
                <a:cs typeface="Trebuchet MS"/>
              </a:rPr>
              <a:t>format,</a:t>
            </a:r>
            <a:r>
              <a:rPr sz="3200" spc="-8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26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r>
              <a:rPr sz="3200" spc="-8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70" dirty="0">
                <a:solidFill>
                  <a:srgbClr val="FDF700"/>
                </a:solidFill>
                <a:latin typeface="Trebuchet MS"/>
                <a:cs typeface="Trebuchet MS"/>
              </a:rPr>
              <a:t>size</a:t>
            </a:r>
            <a:r>
              <a:rPr sz="3200" spc="-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40" dirty="0">
                <a:solidFill>
                  <a:srgbClr val="FDF700"/>
                </a:solidFill>
                <a:latin typeface="Trebuchet MS"/>
                <a:cs typeface="Trebuchet MS"/>
              </a:rPr>
              <a:t>is</a:t>
            </a:r>
            <a:r>
              <a:rPr sz="3200" spc="-8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240" dirty="0">
                <a:solidFill>
                  <a:srgbClr val="FDF700"/>
                </a:solidFill>
                <a:latin typeface="Trebuchet MS"/>
                <a:cs typeface="Trebuchet MS"/>
              </a:rPr>
              <a:t>‘human</a:t>
            </a:r>
            <a:r>
              <a:rPr sz="3200" spc="-8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260" dirty="0">
                <a:solidFill>
                  <a:srgbClr val="FDF700"/>
                </a:solidFill>
                <a:latin typeface="Trebuchet MS"/>
                <a:cs typeface="Trebuchet MS"/>
              </a:rPr>
              <a:t>readable’,</a:t>
            </a:r>
            <a:r>
              <a:rPr sz="3200" spc="-8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95" dirty="0">
                <a:solidFill>
                  <a:srgbClr val="FDF700"/>
                </a:solidFill>
                <a:latin typeface="Trebuchet MS"/>
                <a:cs typeface="Trebuchet MS"/>
              </a:rPr>
              <a:t>sorted</a:t>
            </a:r>
            <a:r>
              <a:rPr sz="3200" spc="-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80" dirty="0">
                <a:solidFill>
                  <a:srgbClr val="FDF700"/>
                </a:solidFill>
                <a:latin typeface="Trebuchet MS"/>
                <a:cs typeface="Trebuchet MS"/>
              </a:rPr>
              <a:t>by</a:t>
            </a:r>
            <a:r>
              <a:rPr sz="3200" spc="-8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26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r>
              <a:rPr sz="3200" spc="-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70" dirty="0">
                <a:solidFill>
                  <a:srgbClr val="FDF700"/>
                </a:solidFill>
                <a:latin typeface="Trebuchet MS"/>
                <a:cs typeface="Trebuchet MS"/>
              </a:rPr>
              <a:t>size</a:t>
            </a:r>
            <a:endParaRPr lang="en-US" sz="3200" spc="-170" dirty="0">
              <a:solidFill>
                <a:srgbClr val="FDF700"/>
              </a:solidFill>
              <a:latin typeface="Trebuchet MS"/>
              <a:cs typeface="Trebuchet MS"/>
            </a:endParaRPr>
          </a:p>
          <a:p>
            <a:pPr marL="12700">
              <a:lnSpc>
                <a:spcPts val="3375"/>
              </a:lnSpc>
            </a:pPr>
            <a:endParaRPr sz="3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6520" y="3360421"/>
            <a:ext cx="5646420" cy="6103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5737" y="1358391"/>
            <a:ext cx="8783320" cy="148590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595245" marR="5080" indent="-2583180">
              <a:lnSpc>
                <a:spcPts val="5620"/>
              </a:lnSpc>
              <a:spcBef>
                <a:spcPts val="505"/>
              </a:spcBef>
            </a:pPr>
            <a:r>
              <a:rPr sz="4900" spc="-185" dirty="0">
                <a:solidFill>
                  <a:srgbClr val="FF64FE"/>
                </a:solidFill>
                <a:latin typeface="Trebuchet MS"/>
                <a:cs typeface="Trebuchet MS"/>
              </a:rPr>
              <a:t>But </a:t>
            </a:r>
            <a:r>
              <a:rPr sz="4900" spc="-95" dirty="0">
                <a:solidFill>
                  <a:srgbClr val="FF64FE"/>
                </a:solidFill>
                <a:latin typeface="Trebuchet MS"/>
                <a:cs typeface="Trebuchet MS"/>
              </a:rPr>
              <a:t>how </a:t>
            </a:r>
            <a:r>
              <a:rPr sz="4900" spc="-80" dirty="0">
                <a:solidFill>
                  <a:srgbClr val="FF64FE"/>
                </a:solidFill>
                <a:latin typeface="Trebuchet MS"/>
                <a:cs typeface="Trebuchet MS"/>
              </a:rPr>
              <a:t>do </a:t>
            </a:r>
            <a:r>
              <a:rPr sz="4900" spc="-140" dirty="0">
                <a:solidFill>
                  <a:srgbClr val="FF64FE"/>
                </a:solidFill>
                <a:latin typeface="Trebuchet MS"/>
                <a:cs typeface="Trebuchet MS"/>
              </a:rPr>
              <a:t>I </a:t>
            </a:r>
            <a:r>
              <a:rPr sz="4900" spc="-105" dirty="0">
                <a:solidFill>
                  <a:srgbClr val="FF64FE"/>
                </a:solidFill>
                <a:latin typeface="Trebuchet MS"/>
                <a:cs typeface="Trebuchet MS"/>
              </a:rPr>
              <a:t>know </a:t>
            </a:r>
            <a:r>
              <a:rPr sz="4900" spc="-290" dirty="0">
                <a:solidFill>
                  <a:srgbClr val="FF64FE"/>
                </a:solidFill>
                <a:latin typeface="Trebuchet MS"/>
                <a:cs typeface="Trebuchet MS"/>
              </a:rPr>
              <a:t>the </a:t>
            </a:r>
            <a:r>
              <a:rPr sz="4900" spc="-220" dirty="0">
                <a:solidFill>
                  <a:srgbClr val="FF64FE"/>
                </a:solidFill>
                <a:latin typeface="Trebuchet MS"/>
                <a:cs typeface="Trebuchet MS"/>
              </a:rPr>
              <a:t>secret </a:t>
            </a:r>
            <a:r>
              <a:rPr sz="4900" spc="-320" dirty="0">
                <a:solidFill>
                  <a:srgbClr val="FF64FE"/>
                </a:solidFill>
                <a:latin typeface="Trebuchet MS"/>
                <a:cs typeface="Trebuchet MS"/>
              </a:rPr>
              <a:t>tags  </a:t>
            </a:r>
            <a:r>
              <a:rPr sz="4900" spc="-165" dirty="0">
                <a:solidFill>
                  <a:srgbClr val="FF64FE"/>
                </a:solidFill>
                <a:latin typeface="Trebuchet MS"/>
                <a:cs typeface="Trebuchet MS"/>
              </a:rPr>
              <a:t>for </a:t>
            </a:r>
            <a:r>
              <a:rPr sz="4900" spc="-335" dirty="0">
                <a:solidFill>
                  <a:srgbClr val="FF64FE"/>
                </a:solidFill>
                <a:latin typeface="Trebuchet MS"/>
                <a:cs typeface="Trebuchet MS"/>
              </a:rPr>
              <a:t>each</a:t>
            </a:r>
            <a:r>
              <a:rPr sz="4900" spc="-85" dirty="0">
                <a:solidFill>
                  <a:srgbClr val="FF64FE"/>
                </a:solidFill>
                <a:latin typeface="Trebuchet MS"/>
                <a:cs typeface="Trebuchet MS"/>
              </a:rPr>
              <a:t> </a:t>
            </a:r>
            <a:r>
              <a:rPr sz="4900" spc="-240" dirty="0">
                <a:solidFill>
                  <a:srgbClr val="FF64FE"/>
                </a:solidFill>
                <a:latin typeface="Trebuchet MS"/>
                <a:cs typeface="Trebuchet MS"/>
              </a:rPr>
              <a:t>command?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7975" y="5193284"/>
            <a:ext cx="31934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90" dirty="0">
                <a:solidFill>
                  <a:srgbClr val="FDFEFE"/>
                </a:solidFill>
                <a:latin typeface="Trebuchet MS"/>
                <a:cs typeface="Trebuchet MS"/>
              </a:rPr>
              <a:t>man</a:t>
            </a:r>
            <a:r>
              <a:rPr sz="4200" spc="-16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200" spc="-220" dirty="0">
                <a:solidFill>
                  <a:srgbClr val="FDFEFE"/>
                </a:solidFill>
                <a:latin typeface="Trebuchet MS"/>
                <a:cs typeface="Trebuchet MS"/>
              </a:rPr>
              <a:t>command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0337" y="6921500"/>
            <a:ext cx="4223385" cy="12877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575945" marR="5080" indent="-563880">
              <a:lnSpc>
                <a:spcPts val="4900"/>
              </a:lnSpc>
              <a:spcBef>
                <a:spcPts val="380"/>
              </a:spcBef>
            </a:pPr>
            <a:r>
              <a:rPr sz="4200" spc="-290" dirty="0">
                <a:latin typeface="Trebuchet MS"/>
                <a:cs typeface="Trebuchet MS"/>
              </a:rPr>
              <a:t>man </a:t>
            </a:r>
            <a:r>
              <a:rPr sz="4200" spc="-130" dirty="0">
                <a:latin typeface="Trebuchet MS"/>
                <a:cs typeface="Trebuchet MS"/>
              </a:rPr>
              <a:t>intro </a:t>
            </a:r>
            <a:r>
              <a:rPr sz="4200" spc="-185" dirty="0">
                <a:latin typeface="Trebuchet MS"/>
                <a:cs typeface="Trebuchet MS"/>
              </a:rPr>
              <a:t>is </a:t>
            </a:r>
            <a:r>
              <a:rPr sz="4200" spc="-415" dirty="0">
                <a:latin typeface="Trebuchet MS"/>
                <a:cs typeface="Trebuchet MS"/>
              </a:rPr>
              <a:t>a </a:t>
            </a:r>
            <a:r>
              <a:rPr sz="4200" spc="-105" dirty="0">
                <a:latin typeface="Trebuchet MS"/>
                <a:cs typeface="Trebuchet MS"/>
              </a:rPr>
              <a:t>good  </a:t>
            </a:r>
            <a:r>
              <a:rPr sz="4200" spc="-300" dirty="0">
                <a:latin typeface="Trebuchet MS"/>
                <a:cs typeface="Trebuchet MS"/>
              </a:rPr>
              <a:t>place </a:t>
            </a:r>
            <a:r>
              <a:rPr sz="4200" spc="-105" dirty="0">
                <a:latin typeface="Trebuchet MS"/>
                <a:cs typeface="Trebuchet MS"/>
              </a:rPr>
              <a:t>to</a:t>
            </a:r>
            <a:r>
              <a:rPr sz="4200" spc="60" dirty="0">
                <a:latin typeface="Trebuchet MS"/>
                <a:cs typeface="Trebuchet MS"/>
              </a:rPr>
              <a:t> </a:t>
            </a:r>
            <a:r>
              <a:rPr sz="4200" spc="-240" dirty="0">
                <a:latin typeface="Trebuchet MS"/>
                <a:cs typeface="Trebuchet MS"/>
              </a:rPr>
              <a:t>start!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1C8A07-3D10-B841-9496-3E8FB64EA763}"/>
              </a:ext>
            </a:extLst>
          </p:cNvPr>
          <p:cNvSpPr/>
          <p:nvPr/>
        </p:nvSpPr>
        <p:spPr>
          <a:xfrm>
            <a:off x="711200" y="1752600"/>
            <a:ext cx="1140460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The file system is responsible for managing information on the disk.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Information is stored in files, which are stored in directories (folders).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Directories can also store other directories, which then form a directory tree.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cd [path] 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changes the current working directory.</a:t>
            </a:r>
            <a:b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</a:b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ls [path]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prints a listing of a specific file or directory; ls on its own lists the current working directory.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C000"/>
                </a:solidFill>
                <a:latin typeface="Helvetica Neue" panose="02000503000000020004" pitchFamily="2" charset="0"/>
              </a:rPr>
              <a:t>pwd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prints the user’s current working directory.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/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on its own is the root directory of the whole file system.</a:t>
            </a: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83A68CED-C462-9E4B-9BA5-F27EBCE516B0}"/>
              </a:ext>
            </a:extLst>
          </p:cNvPr>
          <p:cNvSpPr txBox="1"/>
          <p:nvPr/>
        </p:nvSpPr>
        <p:spPr>
          <a:xfrm>
            <a:off x="2420937" y="876806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9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20878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0E8181-E996-3A4D-9CD1-909A3B26ACF2}"/>
              </a:ext>
            </a:extLst>
          </p:cNvPr>
          <p:cNvSpPr/>
          <p:nvPr/>
        </p:nvSpPr>
        <p:spPr>
          <a:xfrm>
            <a:off x="330200" y="1905000"/>
            <a:ext cx="126746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Most commands take options (flags) that begin with a </a:t>
            </a: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-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A relative path specifies a location starting from the current location.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An absolute path specifies a location from the root of the file system.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Directory names in a path are separated with </a:t>
            </a: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/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on Unix, but </a:t>
            </a: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\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on Windows.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..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means ‘the directory above the current one’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.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on its own means ‘the current directory’.</a:t>
            </a: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ED0AD429-2340-8D4E-8FF2-E6C63B6E2ED1}"/>
              </a:ext>
            </a:extLst>
          </p:cNvPr>
          <p:cNvSpPr txBox="1"/>
          <p:nvPr/>
        </p:nvSpPr>
        <p:spPr>
          <a:xfrm>
            <a:off x="2420937" y="876806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9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37602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Making and adding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376477"/>
            <a:ext cx="11430000" cy="907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Terminal you can write scripts, documents using vim*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On you bash shell type </a:t>
            </a:r>
            <a:r>
              <a:rPr lang="en-US" sz="32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 </a:t>
            </a:r>
            <a:r>
              <a:rPr lang="en-US" sz="32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Hello.txt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should have an empty text document</a:t>
            </a: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write using vim.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(insert)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your string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 world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to stop writing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wq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your keyboard to write and quite the text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 the steps and make a empty text file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in bash ($)  see if your text files are there with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*Vim is a text editor, people both love it and hate it.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have a prefer text editor feel free to use that one. 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Try: Open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hello.txt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375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AFD9299-2DFD-A143-A84C-E5CF35019108}"/>
              </a:ext>
            </a:extLst>
          </p:cNvPr>
          <p:cNvGrpSpPr/>
          <p:nvPr/>
        </p:nvGrpSpPr>
        <p:grpSpPr>
          <a:xfrm>
            <a:off x="1016000" y="1600200"/>
            <a:ext cx="13487400" cy="6807200"/>
            <a:chOff x="635000" y="2286000"/>
            <a:chExt cx="10179640" cy="558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740D05A-4B24-A84B-9661-9730AC5BB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00" y="2286000"/>
              <a:ext cx="8382000" cy="55880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7948DB-A453-9547-8AE4-174C1CFEDE34}"/>
                </a:ext>
              </a:extLst>
            </p:cNvPr>
            <p:cNvSpPr txBox="1"/>
            <p:nvPr/>
          </p:nvSpPr>
          <p:spPr>
            <a:xfrm>
              <a:off x="2844800" y="2590800"/>
              <a:ext cx="23346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Current directory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342ABB-9CB0-7048-ADD7-98F5200F6792}"/>
                </a:ext>
              </a:extLst>
            </p:cNvPr>
            <p:cNvSpPr txBox="1"/>
            <p:nvPr/>
          </p:nvSpPr>
          <p:spPr>
            <a:xfrm>
              <a:off x="5087620" y="3052465"/>
              <a:ext cx="20767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Make directory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867954-BEB4-5D49-8D67-07C3F2027C9C}"/>
                </a:ext>
              </a:extLst>
            </p:cNvPr>
            <p:cNvSpPr txBox="1"/>
            <p:nvPr/>
          </p:nvSpPr>
          <p:spPr>
            <a:xfrm>
              <a:off x="1855969" y="3514130"/>
              <a:ext cx="89586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List things inside directory. </a:t>
              </a:r>
              <a:r>
                <a:rPr lang="en-US" sz="2400" dirty="0" err="1">
                  <a:solidFill>
                    <a:srgbClr val="00B050"/>
                  </a:solidFill>
                </a:rPr>
                <a:t>Hello_World</a:t>
              </a:r>
              <a:r>
                <a:rPr lang="en-US" sz="2400" dirty="0">
                  <a:solidFill>
                    <a:srgbClr val="00B050"/>
                  </a:solidFill>
                </a:rPr>
                <a:t> is bold because it’s a directory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75C1CB-926C-874C-BFD3-976E5957A514}"/>
                </a:ext>
              </a:extLst>
            </p:cNvPr>
            <p:cNvSpPr txBox="1"/>
            <p:nvPr/>
          </p:nvSpPr>
          <p:spPr>
            <a:xfrm>
              <a:off x="4292600" y="4280595"/>
              <a:ext cx="4765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Change to the </a:t>
              </a:r>
              <a:r>
                <a:rPr lang="en-US" sz="2400" dirty="0" err="1">
                  <a:solidFill>
                    <a:srgbClr val="00B050"/>
                  </a:solidFill>
                </a:rPr>
                <a:t>Hello_World</a:t>
              </a:r>
              <a:r>
                <a:rPr lang="en-US" sz="2400" dirty="0">
                  <a:solidFill>
                    <a:srgbClr val="00B050"/>
                  </a:solidFill>
                </a:rPr>
                <a:t> directory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B2B525-6790-8347-A054-345D3B8AA61F}"/>
                </a:ext>
              </a:extLst>
            </p:cNvPr>
            <p:cNvSpPr txBox="1"/>
            <p:nvPr/>
          </p:nvSpPr>
          <p:spPr>
            <a:xfrm>
              <a:off x="6607484" y="4770735"/>
              <a:ext cx="21692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Create </a:t>
              </a:r>
              <a:r>
                <a:rPr lang="en-US" sz="2400" dirty="0" err="1">
                  <a:solidFill>
                    <a:srgbClr val="00B050"/>
                  </a:solidFill>
                </a:rPr>
                <a:t>hello.txt</a:t>
              </a:r>
              <a:r>
                <a:rPr lang="en-US" sz="2400" dirty="0">
                  <a:solidFill>
                    <a:srgbClr val="00B050"/>
                  </a:solidFill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E8F09B-45F7-3248-B389-C7B842168997}"/>
                </a:ext>
              </a:extLst>
            </p:cNvPr>
            <p:cNvSpPr txBox="1"/>
            <p:nvPr/>
          </p:nvSpPr>
          <p:spPr>
            <a:xfrm>
              <a:off x="4958536" y="5601394"/>
              <a:ext cx="30019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Go back one directory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191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18446" y="4737620"/>
            <a:ext cx="6575425" cy="4494530"/>
            <a:chOff x="3318446" y="4737620"/>
            <a:chExt cx="6575425" cy="4494530"/>
          </a:xfrm>
        </p:grpSpPr>
        <p:sp>
          <p:nvSpPr>
            <p:cNvPr id="3" name="object 3"/>
            <p:cNvSpPr/>
            <p:nvPr/>
          </p:nvSpPr>
          <p:spPr>
            <a:xfrm>
              <a:off x="3331146" y="4750320"/>
              <a:ext cx="6550025" cy="4469130"/>
            </a:xfrm>
            <a:custGeom>
              <a:avLst/>
              <a:gdLst/>
              <a:ahLst/>
              <a:cxnLst/>
              <a:rect l="l" t="t" r="r" b="b"/>
              <a:pathLst>
                <a:path w="6550025" h="4469130">
                  <a:moveTo>
                    <a:pt x="3274771" y="0"/>
                  </a:moveTo>
                  <a:lnTo>
                    <a:pt x="3217772" y="331"/>
                  </a:lnTo>
                  <a:lnTo>
                    <a:pt x="3161009" y="1322"/>
                  </a:lnTo>
                  <a:lnTo>
                    <a:pt x="3104489" y="2968"/>
                  </a:lnTo>
                  <a:lnTo>
                    <a:pt x="3048220" y="5263"/>
                  </a:lnTo>
                  <a:lnTo>
                    <a:pt x="2992211" y="8201"/>
                  </a:lnTo>
                  <a:lnTo>
                    <a:pt x="2936468" y="11777"/>
                  </a:lnTo>
                  <a:lnTo>
                    <a:pt x="2881001" y="15986"/>
                  </a:lnTo>
                  <a:lnTo>
                    <a:pt x="2825816" y="20823"/>
                  </a:lnTo>
                  <a:lnTo>
                    <a:pt x="2770921" y="26282"/>
                  </a:lnTo>
                  <a:lnTo>
                    <a:pt x="2716325" y="32358"/>
                  </a:lnTo>
                  <a:lnTo>
                    <a:pt x="2662036" y="39045"/>
                  </a:lnTo>
                  <a:lnTo>
                    <a:pt x="2608060" y="46338"/>
                  </a:lnTo>
                  <a:lnTo>
                    <a:pt x="2554407" y="54231"/>
                  </a:lnTo>
                  <a:lnTo>
                    <a:pt x="2501083" y="62720"/>
                  </a:lnTo>
                  <a:lnTo>
                    <a:pt x="2448098" y="71799"/>
                  </a:lnTo>
                  <a:lnTo>
                    <a:pt x="2395457" y="81463"/>
                  </a:lnTo>
                  <a:lnTo>
                    <a:pt x="2343171" y="91705"/>
                  </a:lnTo>
                  <a:lnTo>
                    <a:pt x="2291246" y="102522"/>
                  </a:lnTo>
                  <a:lnTo>
                    <a:pt x="2239689" y="113907"/>
                  </a:lnTo>
                  <a:lnTo>
                    <a:pt x="2188510" y="125855"/>
                  </a:lnTo>
                  <a:lnTo>
                    <a:pt x="2137716" y="138361"/>
                  </a:lnTo>
                  <a:lnTo>
                    <a:pt x="2087315" y="151419"/>
                  </a:lnTo>
                  <a:lnTo>
                    <a:pt x="2037314" y="165024"/>
                  </a:lnTo>
                  <a:lnTo>
                    <a:pt x="1987722" y="179171"/>
                  </a:lnTo>
                  <a:lnTo>
                    <a:pt x="1938547" y="193854"/>
                  </a:lnTo>
                  <a:lnTo>
                    <a:pt x="1889795" y="209068"/>
                  </a:lnTo>
                  <a:lnTo>
                    <a:pt x="1841476" y="224808"/>
                  </a:lnTo>
                  <a:lnTo>
                    <a:pt x="1793597" y="241068"/>
                  </a:lnTo>
                  <a:lnTo>
                    <a:pt x="1746165" y="257842"/>
                  </a:lnTo>
                  <a:lnTo>
                    <a:pt x="1699189" y="275126"/>
                  </a:lnTo>
                  <a:lnTo>
                    <a:pt x="1652677" y="292915"/>
                  </a:lnTo>
                  <a:lnTo>
                    <a:pt x="1606637" y="311201"/>
                  </a:lnTo>
                  <a:lnTo>
                    <a:pt x="1561075" y="329982"/>
                  </a:lnTo>
                  <a:lnTo>
                    <a:pt x="1516001" y="349250"/>
                  </a:lnTo>
                  <a:lnTo>
                    <a:pt x="1471422" y="369001"/>
                  </a:lnTo>
                  <a:lnTo>
                    <a:pt x="1427345" y="389229"/>
                  </a:lnTo>
                  <a:lnTo>
                    <a:pt x="1383780" y="409929"/>
                  </a:lnTo>
                  <a:lnTo>
                    <a:pt x="1340733" y="431095"/>
                  </a:lnTo>
                  <a:lnTo>
                    <a:pt x="1298213" y="452723"/>
                  </a:lnTo>
                  <a:lnTo>
                    <a:pt x="1256227" y="474806"/>
                  </a:lnTo>
                  <a:lnTo>
                    <a:pt x="1214783" y="497340"/>
                  </a:lnTo>
                  <a:lnTo>
                    <a:pt x="1173889" y="520319"/>
                  </a:lnTo>
                  <a:lnTo>
                    <a:pt x="1133553" y="543738"/>
                  </a:lnTo>
                  <a:lnTo>
                    <a:pt x="1093783" y="567591"/>
                  </a:lnTo>
                  <a:lnTo>
                    <a:pt x="1054587" y="591873"/>
                  </a:lnTo>
                  <a:lnTo>
                    <a:pt x="1015972" y="616578"/>
                  </a:lnTo>
                  <a:lnTo>
                    <a:pt x="977947" y="641702"/>
                  </a:lnTo>
                  <a:lnTo>
                    <a:pt x="940519" y="667239"/>
                  </a:lnTo>
                  <a:lnTo>
                    <a:pt x="903696" y="693183"/>
                  </a:lnTo>
                  <a:lnTo>
                    <a:pt x="867486" y="719530"/>
                  </a:lnTo>
                  <a:lnTo>
                    <a:pt x="831896" y="746273"/>
                  </a:lnTo>
                  <a:lnTo>
                    <a:pt x="796936" y="773407"/>
                  </a:lnTo>
                  <a:lnTo>
                    <a:pt x="762612" y="800928"/>
                  </a:lnTo>
                  <a:lnTo>
                    <a:pt x="728933" y="828829"/>
                  </a:lnTo>
                  <a:lnTo>
                    <a:pt x="695906" y="857106"/>
                  </a:lnTo>
                  <a:lnTo>
                    <a:pt x="663539" y="885752"/>
                  </a:lnTo>
                  <a:lnTo>
                    <a:pt x="631840" y="914763"/>
                  </a:lnTo>
                  <a:lnTo>
                    <a:pt x="600817" y="944134"/>
                  </a:lnTo>
                  <a:lnTo>
                    <a:pt x="570478" y="973858"/>
                  </a:lnTo>
                  <a:lnTo>
                    <a:pt x="540831" y="1003931"/>
                  </a:lnTo>
                  <a:lnTo>
                    <a:pt x="511883" y="1034347"/>
                  </a:lnTo>
                  <a:lnTo>
                    <a:pt x="483642" y="1065100"/>
                  </a:lnTo>
                  <a:lnTo>
                    <a:pt x="456116" y="1096186"/>
                  </a:lnTo>
                  <a:lnTo>
                    <a:pt x="429314" y="1127599"/>
                  </a:lnTo>
                  <a:lnTo>
                    <a:pt x="403243" y="1159334"/>
                  </a:lnTo>
                  <a:lnTo>
                    <a:pt x="377910" y="1191385"/>
                  </a:lnTo>
                  <a:lnTo>
                    <a:pt x="353324" y="1223747"/>
                  </a:lnTo>
                  <a:lnTo>
                    <a:pt x="329493" y="1256414"/>
                  </a:lnTo>
                  <a:lnTo>
                    <a:pt x="306424" y="1289382"/>
                  </a:lnTo>
                  <a:lnTo>
                    <a:pt x="284125" y="1322644"/>
                  </a:lnTo>
                  <a:lnTo>
                    <a:pt x="262605" y="1356196"/>
                  </a:lnTo>
                  <a:lnTo>
                    <a:pt x="241870" y="1390032"/>
                  </a:lnTo>
                  <a:lnTo>
                    <a:pt x="221930" y="1424147"/>
                  </a:lnTo>
                  <a:lnTo>
                    <a:pt x="202791" y="1458536"/>
                  </a:lnTo>
                  <a:lnTo>
                    <a:pt x="184461" y="1493192"/>
                  </a:lnTo>
                  <a:lnTo>
                    <a:pt x="166949" y="1528111"/>
                  </a:lnTo>
                  <a:lnTo>
                    <a:pt x="150263" y="1563287"/>
                  </a:lnTo>
                  <a:lnTo>
                    <a:pt x="134409" y="1598715"/>
                  </a:lnTo>
                  <a:lnTo>
                    <a:pt x="119397" y="1634389"/>
                  </a:lnTo>
                  <a:lnTo>
                    <a:pt x="105234" y="1670305"/>
                  </a:lnTo>
                  <a:lnTo>
                    <a:pt x="91927" y="1706457"/>
                  </a:lnTo>
                  <a:lnTo>
                    <a:pt x="79485" y="1742839"/>
                  </a:lnTo>
                  <a:lnTo>
                    <a:pt x="67916" y="1779446"/>
                  </a:lnTo>
                  <a:lnTo>
                    <a:pt x="57227" y="1816273"/>
                  </a:lnTo>
                  <a:lnTo>
                    <a:pt x="47426" y="1853314"/>
                  </a:lnTo>
                  <a:lnTo>
                    <a:pt x="38521" y="1890564"/>
                  </a:lnTo>
                  <a:lnTo>
                    <a:pt x="30520" y="1928018"/>
                  </a:lnTo>
                  <a:lnTo>
                    <a:pt x="23431" y="1965670"/>
                  </a:lnTo>
                  <a:lnTo>
                    <a:pt x="17262" y="2003515"/>
                  </a:lnTo>
                  <a:lnTo>
                    <a:pt x="12020" y="2041548"/>
                  </a:lnTo>
                  <a:lnTo>
                    <a:pt x="7713" y="2079763"/>
                  </a:lnTo>
                  <a:lnTo>
                    <a:pt x="4350" y="2118154"/>
                  </a:lnTo>
                  <a:lnTo>
                    <a:pt x="1938" y="2156717"/>
                  </a:lnTo>
                  <a:lnTo>
                    <a:pt x="486" y="2195446"/>
                  </a:lnTo>
                  <a:lnTo>
                    <a:pt x="0" y="2234336"/>
                  </a:lnTo>
                  <a:lnTo>
                    <a:pt x="486" y="2273226"/>
                  </a:lnTo>
                  <a:lnTo>
                    <a:pt x="1938" y="2311955"/>
                  </a:lnTo>
                  <a:lnTo>
                    <a:pt x="4350" y="2350518"/>
                  </a:lnTo>
                  <a:lnTo>
                    <a:pt x="7713" y="2388909"/>
                  </a:lnTo>
                  <a:lnTo>
                    <a:pt x="12020" y="2427124"/>
                  </a:lnTo>
                  <a:lnTo>
                    <a:pt x="17262" y="2465156"/>
                  </a:lnTo>
                  <a:lnTo>
                    <a:pt x="23431" y="2503001"/>
                  </a:lnTo>
                  <a:lnTo>
                    <a:pt x="30520" y="2540654"/>
                  </a:lnTo>
                  <a:lnTo>
                    <a:pt x="38521" y="2578107"/>
                  </a:lnTo>
                  <a:lnTo>
                    <a:pt x="47426" y="2615358"/>
                  </a:lnTo>
                  <a:lnTo>
                    <a:pt x="57227" y="2652399"/>
                  </a:lnTo>
                  <a:lnTo>
                    <a:pt x="67916" y="2689226"/>
                  </a:lnTo>
                  <a:lnTo>
                    <a:pt x="79485" y="2725833"/>
                  </a:lnTo>
                  <a:lnTo>
                    <a:pt x="91927" y="2762215"/>
                  </a:lnTo>
                  <a:lnTo>
                    <a:pt x="105234" y="2798367"/>
                  </a:lnTo>
                  <a:lnTo>
                    <a:pt x="119397" y="2834283"/>
                  </a:lnTo>
                  <a:lnTo>
                    <a:pt x="134409" y="2869957"/>
                  </a:lnTo>
                  <a:lnTo>
                    <a:pt x="150263" y="2905385"/>
                  </a:lnTo>
                  <a:lnTo>
                    <a:pt x="166949" y="2940562"/>
                  </a:lnTo>
                  <a:lnTo>
                    <a:pt x="184461" y="2975480"/>
                  </a:lnTo>
                  <a:lnTo>
                    <a:pt x="202791" y="3010137"/>
                  </a:lnTo>
                  <a:lnTo>
                    <a:pt x="221930" y="3044525"/>
                  </a:lnTo>
                  <a:lnTo>
                    <a:pt x="241870" y="3078640"/>
                  </a:lnTo>
                  <a:lnTo>
                    <a:pt x="262605" y="3112476"/>
                  </a:lnTo>
                  <a:lnTo>
                    <a:pt x="284125" y="3146028"/>
                  </a:lnTo>
                  <a:lnTo>
                    <a:pt x="306424" y="3179291"/>
                  </a:lnTo>
                  <a:lnTo>
                    <a:pt x="329493" y="3212258"/>
                  </a:lnTo>
                  <a:lnTo>
                    <a:pt x="353324" y="3244926"/>
                  </a:lnTo>
                  <a:lnTo>
                    <a:pt x="377910" y="3277288"/>
                  </a:lnTo>
                  <a:lnTo>
                    <a:pt x="403243" y="3309339"/>
                  </a:lnTo>
                  <a:lnTo>
                    <a:pt x="429314" y="3341074"/>
                  </a:lnTo>
                  <a:lnTo>
                    <a:pt x="456116" y="3372487"/>
                  </a:lnTo>
                  <a:lnTo>
                    <a:pt x="483642" y="3403573"/>
                  </a:lnTo>
                  <a:lnTo>
                    <a:pt x="511883" y="3434326"/>
                  </a:lnTo>
                  <a:lnTo>
                    <a:pt x="540831" y="3464742"/>
                  </a:lnTo>
                  <a:lnTo>
                    <a:pt x="570478" y="3494815"/>
                  </a:lnTo>
                  <a:lnTo>
                    <a:pt x="600817" y="3524539"/>
                  </a:lnTo>
                  <a:lnTo>
                    <a:pt x="631840" y="3553910"/>
                  </a:lnTo>
                  <a:lnTo>
                    <a:pt x="663539" y="3582921"/>
                  </a:lnTo>
                  <a:lnTo>
                    <a:pt x="695906" y="3611568"/>
                  </a:lnTo>
                  <a:lnTo>
                    <a:pt x="728933" y="3639844"/>
                  </a:lnTo>
                  <a:lnTo>
                    <a:pt x="762612" y="3667746"/>
                  </a:lnTo>
                  <a:lnTo>
                    <a:pt x="796936" y="3695266"/>
                  </a:lnTo>
                  <a:lnTo>
                    <a:pt x="831896" y="3722401"/>
                  </a:lnTo>
                  <a:lnTo>
                    <a:pt x="867486" y="3749144"/>
                  </a:lnTo>
                  <a:lnTo>
                    <a:pt x="903696" y="3775490"/>
                  </a:lnTo>
                  <a:lnTo>
                    <a:pt x="940519" y="3801435"/>
                  </a:lnTo>
                  <a:lnTo>
                    <a:pt x="977947" y="3826971"/>
                  </a:lnTo>
                  <a:lnTo>
                    <a:pt x="1015972" y="3852095"/>
                  </a:lnTo>
                  <a:lnTo>
                    <a:pt x="1054587" y="3876801"/>
                  </a:lnTo>
                  <a:lnTo>
                    <a:pt x="1093783" y="3901083"/>
                  </a:lnTo>
                  <a:lnTo>
                    <a:pt x="1133553" y="3924936"/>
                  </a:lnTo>
                  <a:lnTo>
                    <a:pt x="1173889" y="3948355"/>
                  </a:lnTo>
                  <a:lnTo>
                    <a:pt x="1214783" y="3971334"/>
                  </a:lnTo>
                  <a:lnTo>
                    <a:pt x="1256227" y="3993868"/>
                  </a:lnTo>
                  <a:lnTo>
                    <a:pt x="1298213" y="4015951"/>
                  </a:lnTo>
                  <a:lnTo>
                    <a:pt x="1340733" y="4037579"/>
                  </a:lnTo>
                  <a:lnTo>
                    <a:pt x="1383780" y="4058746"/>
                  </a:lnTo>
                  <a:lnTo>
                    <a:pt x="1427345" y="4079446"/>
                  </a:lnTo>
                  <a:lnTo>
                    <a:pt x="1471422" y="4099674"/>
                  </a:lnTo>
                  <a:lnTo>
                    <a:pt x="1516001" y="4119425"/>
                  </a:lnTo>
                  <a:lnTo>
                    <a:pt x="1561075" y="4138693"/>
                  </a:lnTo>
                  <a:lnTo>
                    <a:pt x="1606637" y="4157473"/>
                  </a:lnTo>
                  <a:lnTo>
                    <a:pt x="1652677" y="4175760"/>
                  </a:lnTo>
                  <a:lnTo>
                    <a:pt x="1699189" y="4193548"/>
                  </a:lnTo>
                  <a:lnTo>
                    <a:pt x="1746165" y="4210832"/>
                  </a:lnTo>
                  <a:lnTo>
                    <a:pt x="1793597" y="4227607"/>
                  </a:lnTo>
                  <a:lnTo>
                    <a:pt x="1841476" y="4243867"/>
                  </a:lnTo>
                  <a:lnTo>
                    <a:pt x="1889795" y="4259607"/>
                  </a:lnTo>
                  <a:lnTo>
                    <a:pt x="1938547" y="4274821"/>
                  </a:lnTo>
                  <a:lnTo>
                    <a:pt x="1987722" y="4289504"/>
                  </a:lnTo>
                  <a:lnTo>
                    <a:pt x="2037314" y="4303651"/>
                  </a:lnTo>
                  <a:lnTo>
                    <a:pt x="2087315" y="4317256"/>
                  </a:lnTo>
                  <a:lnTo>
                    <a:pt x="2137716" y="4330314"/>
                  </a:lnTo>
                  <a:lnTo>
                    <a:pt x="2188510" y="4342820"/>
                  </a:lnTo>
                  <a:lnTo>
                    <a:pt x="2239689" y="4354768"/>
                  </a:lnTo>
                  <a:lnTo>
                    <a:pt x="2291246" y="4366153"/>
                  </a:lnTo>
                  <a:lnTo>
                    <a:pt x="2343171" y="4376970"/>
                  </a:lnTo>
                  <a:lnTo>
                    <a:pt x="2395457" y="4387213"/>
                  </a:lnTo>
                  <a:lnTo>
                    <a:pt x="2448098" y="4396876"/>
                  </a:lnTo>
                  <a:lnTo>
                    <a:pt x="2501083" y="4405955"/>
                  </a:lnTo>
                  <a:lnTo>
                    <a:pt x="2554407" y="4414444"/>
                  </a:lnTo>
                  <a:lnTo>
                    <a:pt x="2608060" y="4422338"/>
                  </a:lnTo>
                  <a:lnTo>
                    <a:pt x="2662036" y="4429631"/>
                  </a:lnTo>
                  <a:lnTo>
                    <a:pt x="2716325" y="4436318"/>
                  </a:lnTo>
                  <a:lnTo>
                    <a:pt x="2770921" y="4442394"/>
                  </a:lnTo>
                  <a:lnTo>
                    <a:pt x="2825816" y="4447852"/>
                  </a:lnTo>
                  <a:lnTo>
                    <a:pt x="2881001" y="4452689"/>
                  </a:lnTo>
                  <a:lnTo>
                    <a:pt x="2936468" y="4456898"/>
                  </a:lnTo>
                  <a:lnTo>
                    <a:pt x="2992211" y="4460475"/>
                  </a:lnTo>
                  <a:lnTo>
                    <a:pt x="3048220" y="4463413"/>
                  </a:lnTo>
                  <a:lnTo>
                    <a:pt x="3104489" y="4465708"/>
                  </a:lnTo>
                  <a:lnTo>
                    <a:pt x="3161009" y="4467353"/>
                  </a:lnTo>
                  <a:lnTo>
                    <a:pt x="3217772" y="4468344"/>
                  </a:lnTo>
                  <a:lnTo>
                    <a:pt x="3274771" y="4468676"/>
                  </a:lnTo>
                  <a:lnTo>
                    <a:pt x="3331769" y="4468344"/>
                  </a:lnTo>
                  <a:lnTo>
                    <a:pt x="3388533" y="4467353"/>
                  </a:lnTo>
                  <a:lnTo>
                    <a:pt x="3445053" y="4465708"/>
                  </a:lnTo>
                  <a:lnTo>
                    <a:pt x="3501321" y="4463413"/>
                  </a:lnTo>
                  <a:lnTo>
                    <a:pt x="3557331" y="4460475"/>
                  </a:lnTo>
                  <a:lnTo>
                    <a:pt x="3613073" y="4456898"/>
                  </a:lnTo>
                  <a:lnTo>
                    <a:pt x="3668541" y="4452689"/>
                  </a:lnTo>
                  <a:lnTo>
                    <a:pt x="3723726" y="4447852"/>
                  </a:lnTo>
                  <a:lnTo>
                    <a:pt x="3778620" y="4442394"/>
                  </a:lnTo>
                  <a:lnTo>
                    <a:pt x="3833216" y="4436318"/>
                  </a:lnTo>
                  <a:lnTo>
                    <a:pt x="3887506" y="4429631"/>
                  </a:lnTo>
                  <a:lnTo>
                    <a:pt x="3941481" y="4422338"/>
                  </a:lnTo>
                  <a:lnTo>
                    <a:pt x="3995134" y="4414444"/>
                  </a:lnTo>
                  <a:lnTo>
                    <a:pt x="4048458" y="4405955"/>
                  </a:lnTo>
                  <a:lnTo>
                    <a:pt x="4101444" y="4396876"/>
                  </a:lnTo>
                  <a:lnTo>
                    <a:pt x="4154084" y="4387213"/>
                  </a:lnTo>
                  <a:lnTo>
                    <a:pt x="4206371" y="4376970"/>
                  </a:lnTo>
                  <a:lnTo>
                    <a:pt x="4258296" y="4366153"/>
                  </a:lnTo>
                  <a:lnTo>
                    <a:pt x="4309852" y="4354768"/>
                  </a:lnTo>
                  <a:lnTo>
                    <a:pt x="4361031" y="4342820"/>
                  </a:lnTo>
                  <a:lnTo>
                    <a:pt x="4411825" y="4330314"/>
                  </a:lnTo>
                  <a:lnTo>
                    <a:pt x="4462226" y="4317256"/>
                  </a:lnTo>
                  <a:lnTo>
                    <a:pt x="4512227" y="4303651"/>
                  </a:lnTo>
                  <a:lnTo>
                    <a:pt x="4561819" y="4289504"/>
                  </a:lnTo>
                  <a:lnTo>
                    <a:pt x="4610995" y="4274821"/>
                  </a:lnTo>
                  <a:lnTo>
                    <a:pt x="4659746" y="4259607"/>
                  </a:lnTo>
                  <a:lnTo>
                    <a:pt x="4708065" y="4243867"/>
                  </a:lnTo>
                  <a:lnTo>
                    <a:pt x="4755945" y="4227607"/>
                  </a:lnTo>
                  <a:lnTo>
                    <a:pt x="4803376" y="4210832"/>
                  </a:lnTo>
                  <a:lnTo>
                    <a:pt x="4850352" y="4193548"/>
                  </a:lnTo>
                  <a:lnTo>
                    <a:pt x="4896864" y="4175760"/>
                  </a:lnTo>
                  <a:lnTo>
                    <a:pt x="4942905" y="4157473"/>
                  </a:lnTo>
                  <a:lnTo>
                    <a:pt x="4988466" y="4138693"/>
                  </a:lnTo>
                  <a:lnTo>
                    <a:pt x="5033540" y="4119425"/>
                  </a:lnTo>
                  <a:lnTo>
                    <a:pt x="5078120" y="4099674"/>
                  </a:lnTo>
                  <a:lnTo>
                    <a:pt x="5122196" y="4079446"/>
                  </a:lnTo>
                  <a:lnTo>
                    <a:pt x="5165761" y="4058746"/>
                  </a:lnTo>
                  <a:lnTo>
                    <a:pt x="5208808" y="4037579"/>
                  </a:lnTo>
                  <a:lnTo>
                    <a:pt x="5251329" y="4015951"/>
                  </a:lnTo>
                  <a:lnTo>
                    <a:pt x="5293315" y="3993868"/>
                  </a:lnTo>
                  <a:lnTo>
                    <a:pt x="5334759" y="3971334"/>
                  </a:lnTo>
                  <a:lnTo>
                    <a:pt x="5375652" y="3948355"/>
                  </a:lnTo>
                  <a:lnTo>
                    <a:pt x="5415988" y="3924936"/>
                  </a:lnTo>
                  <a:lnTo>
                    <a:pt x="5455758" y="3901083"/>
                  </a:lnTo>
                  <a:lnTo>
                    <a:pt x="5494955" y="3876801"/>
                  </a:lnTo>
                  <a:lnTo>
                    <a:pt x="5533569" y="3852095"/>
                  </a:lnTo>
                  <a:lnTo>
                    <a:pt x="5571595" y="3826971"/>
                  </a:lnTo>
                  <a:lnTo>
                    <a:pt x="5609023" y="3801435"/>
                  </a:lnTo>
                  <a:lnTo>
                    <a:pt x="5645846" y="3775490"/>
                  </a:lnTo>
                  <a:lnTo>
                    <a:pt x="5682056" y="3749144"/>
                  </a:lnTo>
                  <a:lnTo>
                    <a:pt x="5717645" y="3722401"/>
                  </a:lnTo>
                  <a:lnTo>
                    <a:pt x="5752605" y="3695266"/>
                  </a:lnTo>
                  <a:lnTo>
                    <a:pt x="5786929" y="3667746"/>
                  </a:lnTo>
                  <a:lnTo>
                    <a:pt x="5820609" y="3639844"/>
                  </a:lnTo>
                  <a:lnTo>
                    <a:pt x="5853636" y="3611568"/>
                  </a:lnTo>
                  <a:lnTo>
                    <a:pt x="5886002" y="3582921"/>
                  </a:lnTo>
                  <a:lnTo>
                    <a:pt x="5917701" y="3553910"/>
                  </a:lnTo>
                  <a:lnTo>
                    <a:pt x="5948724" y="3524539"/>
                  </a:lnTo>
                  <a:lnTo>
                    <a:pt x="5979063" y="3494815"/>
                  </a:lnTo>
                  <a:lnTo>
                    <a:pt x="6008711" y="3464742"/>
                  </a:lnTo>
                  <a:lnTo>
                    <a:pt x="6037659" y="3434326"/>
                  </a:lnTo>
                  <a:lnTo>
                    <a:pt x="6065900" y="3403573"/>
                  </a:lnTo>
                  <a:lnTo>
                    <a:pt x="6093425" y="3372487"/>
                  </a:lnTo>
                  <a:lnTo>
                    <a:pt x="6120227" y="3341074"/>
                  </a:lnTo>
                  <a:lnTo>
                    <a:pt x="6146299" y="3309339"/>
                  </a:lnTo>
                  <a:lnTo>
                    <a:pt x="6171631" y="3277288"/>
                  </a:lnTo>
                  <a:lnTo>
                    <a:pt x="6196217" y="3244926"/>
                  </a:lnTo>
                  <a:lnTo>
                    <a:pt x="6220049" y="3212258"/>
                  </a:lnTo>
                  <a:lnTo>
                    <a:pt x="6243117" y="3179291"/>
                  </a:lnTo>
                  <a:lnTo>
                    <a:pt x="6265416" y="3146028"/>
                  </a:lnTo>
                  <a:lnTo>
                    <a:pt x="6286937" y="3112476"/>
                  </a:lnTo>
                  <a:lnTo>
                    <a:pt x="6307671" y="3078640"/>
                  </a:lnTo>
                  <a:lnTo>
                    <a:pt x="6327612" y="3044525"/>
                  </a:lnTo>
                  <a:lnTo>
                    <a:pt x="6346751" y="3010137"/>
                  </a:lnTo>
                  <a:lnTo>
                    <a:pt x="6365080" y="2975480"/>
                  </a:lnTo>
                  <a:lnTo>
                    <a:pt x="6382592" y="2940562"/>
                  </a:lnTo>
                  <a:lnTo>
                    <a:pt x="6399279" y="2905385"/>
                  </a:lnTo>
                  <a:lnTo>
                    <a:pt x="6415132" y="2869957"/>
                  </a:lnTo>
                  <a:lnTo>
                    <a:pt x="6430144" y="2834283"/>
                  </a:lnTo>
                  <a:lnTo>
                    <a:pt x="6444308" y="2798367"/>
                  </a:lnTo>
                  <a:lnTo>
                    <a:pt x="6457614" y="2762215"/>
                  </a:lnTo>
                  <a:lnTo>
                    <a:pt x="6470056" y="2725833"/>
                  </a:lnTo>
                  <a:lnTo>
                    <a:pt x="6481626" y="2689226"/>
                  </a:lnTo>
                  <a:lnTo>
                    <a:pt x="6492315" y="2652399"/>
                  </a:lnTo>
                  <a:lnTo>
                    <a:pt x="6502116" y="2615358"/>
                  </a:lnTo>
                  <a:lnTo>
                    <a:pt x="6511021" y="2578107"/>
                  </a:lnTo>
                  <a:lnTo>
                    <a:pt x="6519021" y="2540654"/>
                  </a:lnTo>
                  <a:lnTo>
                    <a:pt x="6526110" y="2503001"/>
                  </a:lnTo>
                  <a:lnTo>
                    <a:pt x="6532280" y="2465156"/>
                  </a:lnTo>
                  <a:lnTo>
                    <a:pt x="6537522" y="2427124"/>
                  </a:lnTo>
                  <a:lnTo>
                    <a:pt x="6541828" y="2388909"/>
                  </a:lnTo>
                  <a:lnTo>
                    <a:pt x="6545191" y="2350518"/>
                  </a:lnTo>
                  <a:lnTo>
                    <a:pt x="6547603" y="2311955"/>
                  </a:lnTo>
                  <a:lnTo>
                    <a:pt x="6549056" y="2273226"/>
                  </a:lnTo>
                  <a:lnTo>
                    <a:pt x="6549542" y="2234336"/>
                  </a:lnTo>
                  <a:lnTo>
                    <a:pt x="6549056" y="2195446"/>
                  </a:lnTo>
                  <a:lnTo>
                    <a:pt x="6547603" y="2156717"/>
                  </a:lnTo>
                  <a:lnTo>
                    <a:pt x="6545191" y="2118154"/>
                  </a:lnTo>
                  <a:lnTo>
                    <a:pt x="6541828" y="2079763"/>
                  </a:lnTo>
                  <a:lnTo>
                    <a:pt x="6537522" y="2041548"/>
                  </a:lnTo>
                  <a:lnTo>
                    <a:pt x="6532280" y="2003515"/>
                  </a:lnTo>
                  <a:lnTo>
                    <a:pt x="6526110" y="1965670"/>
                  </a:lnTo>
                  <a:lnTo>
                    <a:pt x="6519021" y="1928018"/>
                  </a:lnTo>
                  <a:lnTo>
                    <a:pt x="6511021" y="1890564"/>
                  </a:lnTo>
                  <a:lnTo>
                    <a:pt x="6502116" y="1853314"/>
                  </a:lnTo>
                  <a:lnTo>
                    <a:pt x="6492315" y="1816273"/>
                  </a:lnTo>
                  <a:lnTo>
                    <a:pt x="6481626" y="1779446"/>
                  </a:lnTo>
                  <a:lnTo>
                    <a:pt x="6470056" y="1742839"/>
                  </a:lnTo>
                  <a:lnTo>
                    <a:pt x="6457614" y="1706457"/>
                  </a:lnTo>
                  <a:lnTo>
                    <a:pt x="6444308" y="1670305"/>
                  </a:lnTo>
                  <a:lnTo>
                    <a:pt x="6430144" y="1634389"/>
                  </a:lnTo>
                  <a:lnTo>
                    <a:pt x="6415132" y="1598715"/>
                  </a:lnTo>
                  <a:lnTo>
                    <a:pt x="6399279" y="1563287"/>
                  </a:lnTo>
                  <a:lnTo>
                    <a:pt x="6382592" y="1528111"/>
                  </a:lnTo>
                  <a:lnTo>
                    <a:pt x="6365080" y="1493192"/>
                  </a:lnTo>
                  <a:lnTo>
                    <a:pt x="6346751" y="1458536"/>
                  </a:lnTo>
                  <a:lnTo>
                    <a:pt x="6327612" y="1424147"/>
                  </a:lnTo>
                  <a:lnTo>
                    <a:pt x="6307671" y="1390032"/>
                  </a:lnTo>
                  <a:lnTo>
                    <a:pt x="6286937" y="1356196"/>
                  </a:lnTo>
                  <a:lnTo>
                    <a:pt x="6265416" y="1322644"/>
                  </a:lnTo>
                  <a:lnTo>
                    <a:pt x="6243117" y="1289382"/>
                  </a:lnTo>
                  <a:lnTo>
                    <a:pt x="6220049" y="1256414"/>
                  </a:lnTo>
                  <a:lnTo>
                    <a:pt x="6196217" y="1223747"/>
                  </a:lnTo>
                  <a:lnTo>
                    <a:pt x="6171631" y="1191385"/>
                  </a:lnTo>
                  <a:lnTo>
                    <a:pt x="6146299" y="1159334"/>
                  </a:lnTo>
                  <a:lnTo>
                    <a:pt x="6120227" y="1127599"/>
                  </a:lnTo>
                  <a:lnTo>
                    <a:pt x="6093425" y="1096186"/>
                  </a:lnTo>
                  <a:lnTo>
                    <a:pt x="6065900" y="1065100"/>
                  </a:lnTo>
                  <a:lnTo>
                    <a:pt x="6037659" y="1034347"/>
                  </a:lnTo>
                  <a:lnTo>
                    <a:pt x="6008711" y="1003931"/>
                  </a:lnTo>
                  <a:lnTo>
                    <a:pt x="5979063" y="973858"/>
                  </a:lnTo>
                  <a:lnTo>
                    <a:pt x="5948724" y="944134"/>
                  </a:lnTo>
                  <a:lnTo>
                    <a:pt x="5917701" y="914763"/>
                  </a:lnTo>
                  <a:lnTo>
                    <a:pt x="5886002" y="885752"/>
                  </a:lnTo>
                  <a:lnTo>
                    <a:pt x="5853636" y="857106"/>
                  </a:lnTo>
                  <a:lnTo>
                    <a:pt x="5820609" y="828829"/>
                  </a:lnTo>
                  <a:lnTo>
                    <a:pt x="5786929" y="800928"/>
                  </a:lnTo>
                  <a:lnTo>
                    <a:pt x="5752605" y="773407"/>
                  </a:lnTo>
                  <a:lnTo>
                    <a:pt x="5717645" y="746273"/>
                  </a:lnTo>
                  <a:lnTo>
                    <a:pt x="5682056" y="719530"/>
                  </a:lnTo>
                  <a:lnTo>
                    <a:pt x="5645846" y="693183"/>
                  </a:lnTo>
                  <a:lnTo>
                    <a:pt x="5609023" y="667239"/>
                  </a:lnTo>
                  <a:lnTo>
                    <a:pt x="5571595" y="641702"/>
                  </a:lnTo>
                  <a:lnTo>
                    <a:pt x="5533569" y="616578"/>
                  </a:lnTo>
                  <a:lnTo>
                    <a:pt x="5494955" y="591873"/>
                  </a:lnTo>
                  <a:lnTo>
                    <a:pt x="5455758" y="567591"/>
                  </a:lnTo>
                  <a:lnTo>
                    <a:pt x="5415988" y="543738"/>
                  </a:lnTo>
                  <a:lnTo>
                    <a:pt x="5375652" y="520319"/>
                  </a:lnTo>
                  <a:lnTo>
                    <a:pt x="5334759" y="497340"/>
                  </a:lnTo>
                  <a:lnTo>
                    <a:pt x="5293315" y="474806"/>
                  </a:lnTo>
                  <a:lnTo>
                    <a:pt x="5251329" y="452723"/>
                  </a:lnTo>
                  <a:lnTo>
                    <a:pt x="5208808" y="431095"/>
                  </a:lnTo>
                  <a:lnTo>
                    <a:pt x="5165761" y="409929"/>
                  </a:lnTo>
                  <a:lnTo>
                    <a:pt x="5122196" y="389229"/>
                  </a:lnTo>
                  <a:lnTo>
                    <a:pt x="5078120" y="369001"/>
                  </a:lnTo>
                  <a:lnTo>
                    <a:pt x="5033540" y="349250"/>
                  </a:lnTo>
                  <a:lnTo>
                    <a:pt x="4988466" y="329982"/>
                  </a:lnTo>
                  <a:lnTo>
                    <a:pt x="4942905" y="311201"/>
                  </a:lnTo>
                  <a:lnTo>
                    <a:pt x="4896864" y="292915"/>
                  </a:lnTo>
                  <a:lnTo>
                    <a:pt x="4850352" y="275126"/>
                  </a:lnTo>
                  <a:lnTo>
                    <a:pt x="4803376" y="257842"/>
                  </a:lnTo>
                  <a:lnTo>
                    <a:pt x="4755945" y="241068"/>
                  </a:lnTo>
                  <a:lnTo>
                    <a:pt x="4708065" y="224808"/>
                  </a:lnTo>
                  <a:lnTo>
                    <a:pt x="4659746" y="209068"/>
                  </a:lnTo>
                  <a:lnTo>
                    <a:pt x="4610995" y="193854"/>
                  </a:lnTo>
                  <a:lnTo>
                    <a:pt x="4561819" y="179171"/>
                  </a:lnTo>
                  <a:lnTo>
                    <a:pt x="4512227" y="165024"/>
                  </a:lnTo>
                  <a:lnTo>
                    <a:pt x="4462226" y="151419"/>
                  </a:lnTo>
                  <a:lnTo>
                    <a:pt x="4411825" y="138361"/>
                  </a:lnTo>
                  <a:lnTo>
                    <a:pt x="4361031" y="125855"/>
                  </a:lnTo>
                  <a:lnTo>
                    <a:pt x="4309852" y="113907"/>
                  </a:lnTo>
                  <a:lnTo>
                    <a:pt x="4258296" y="102522"/>
                  </a:lnTo>
                  <a:lnTo>
                    <a:pt x="4206371" y="91705"/>
                  </a:lnTo>
                  <a:lnTo>
                    <a:pt x="4154084" y="81463"/>
                  </a:lnTo>
                  <a:lnTo>
                    <a:pt x="4101444" y="71799"/>
                  </a:lnTo>
                  <a:lnTo>
                    <a:pt x="4048458" y="62720"/>
                  </a:lnTo>
                  <a:lnTo>
                    <a:pt x="3995134" y="54231"/>
                  </a:lnTo>
                  <a:lnTo>
                    <a:pt x="3941481" y="46338"/>
                  </a:lnTo>
                  <a:lnTo>
                    <a:pt x="3887506" y="39045"/>
                  </a:lnTo>
                  <a:lnTo>
                    <a:pt x="3833216" y="32358"/>
                  </a:lnTo>
                  <a:lnTo>
                    <a:pt x="3778620" y="26282"/>
                  </a:lnTo>
                  <a:lnTo>
                    <a:pt x="3723726" y="20823"/>
                  </a:lnTo>
                  <a:lnTo>
                    <a:pt x="3668541" y="15986"/>
                  </a:lnTo>
                  <a:lnTo>
                    <a:pt x="3613073" y="11777"/>
                  </a:lnTo>
                  <a:lnTo>
                    <a:pt x="3557331" y="8201"/>
                  </a:lnTo>
                  <a:lnTo>
                    <a:pt x="3501321" y="5263"/>
                  </a:lnTo>
                  <a:lnTo>
                    <a:pt x="3445053" y="2968"/>
                  </a:lnTo>
                  <a:lnTo>
                    <a:pt x="3388533" y="1322"/>
                  </a:lnTo>
                  <a:lnTo>
                    <a:pt x="3331769" y="331"/>
                  </a:lnTo>
                  <a:lnTo>
                    <a:pt x="3274771" y="0"/>
                  </a:lnTo>
                  <a:close/>
                </a:path>
              </a:pathLst>
            </a:custGeom>
            <a:solidFill>
              <a:srgbClr val="FF9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31146" y="4750320"/>
              <a:ext cx="6550025" cy="4469130"/>
            </a:xfrm>
            <a:custGeom>
              <a:avLst/>
              <a:gdLst/>
              <a:ahLst/>
              <a:cxnLst/>
              <a:rect l="l" t="t" r="r" b="b"/>
              <a:pathLst>
                <a:path w="6550025" h="4469130">
                  <a:moveTo>
                    <a:pt x="0" y="2234341"/>
                  </a:moveTo>
                  <a:lnTo>
                    <a:pt x="486" y="2195451"/>
                  </a:lnTo>
                  <a:lnTo>
                    <a:pt x="1938" y="2156722"/>
                  </a:lnTo>
                  <a:lnTo>
                    <a:pt x="4350" y="2118160"/>
                  </a:lnTo>
                  <a:lnTo>
                    <a:pt x="7713" y="2079768"/>
                  </a:lnTo>
                  <a:lnTo>
                    <a:pt x="12020" y="2041554"/>
                  </a:lnTo>
                  <a:lnTo>
                    <a:pt x="17262" y="2003521"/>
                  </a:lnTo>
                  <a:lnTo>
                    <a:pt x="23431" y="1965676"/>
                  </a:lnTo>
                  <a:lnTo>
                    <a:pt x="30520" y="1928024"/>
                  </a:lnTo>
                  <a:lnTo>
                    <a:pt x="38521" y="1890570"/>
                  </a:lnTo>
                  <a:lnTo>
                    <a:pt x="47426" y="1853320"/>
                  </a:lnTo>
                  <a:lnTo>
                    <a:pt x="57226" y="1816279"/>
                  </a:lnTo>
                  <a:lnTo>
                    <a:pt x="67915" y="1779452"/>
                  </a:lnTo>
                  <a:lnTo>
                    <a:pt x="79485" y="1742845"/>
                  </a:lnTo>
                  <a:lnTo>
                    <a:pt x="91927" y="1706463"/>
                  </a:lnTo>
                  <a:lnTo>
                    <a:pt x="105234" y="1670311"/>
                  </a:lnTo>
                  <a:lnTo>
                    <a:pt x="119397" y="1634396"/>
                  </a:lnTo>
                  <a:lnTo>
                    <a:pt x="134409" y="1598721"/>
                  </a:lnTo>
                  <a:lnTo>
                    <a:pt x="150263" y="1563293"/>
                  </a:lnTo>
                  <a:lnTo>
                    <a:pt x="166949" y="1528117"/>
                  </a:lnTo>
                  <a:lnTo>
                    <a:pt x="184461" y="1493198"/>
                  </a:lnTo>
                  <a:lnTo>
                    <a:pt x="202790" y="1458542"/>
                  </a:lnTo>
                  <a:lnTo>
                    <a:pt x="221929" y="1424154"/>
                  </a:lnTo>
                  <a:lnTo>
                    <a:pt x="241870" y="1390039"/>
                  </a:lnTo>
                  <a:lnTo>
                    <a:pt x="262604" y="1356203"/>
                  </a:lnTo>
                  <a:lnTo>
                    <a:pt x="284125" y="1322650"/>
                  </a:lnTo>
                  <a:lnTo>
                    <a:pt x="306423" y="1289388"/>
                  </a:lnTo>
                  <a:lnTo>
                    <a:pt x="329492" y="1256420"/>
                  </a:lnTo>
                  <a:lnTo>
                    <a:pt x="353324" y="1223753"/>
                  </a:lnTo>
                  <a:lnTo>
                    <a:pt x="377909" y="1191391"/>
                  </a:lnTo>
                  <a:lnTo>
                    <a:pt x="403242" y="1159340"/>
                  </a:lnTo>
                  <a:lnTo>
                    <a:pt x="429313" y="1127605"/>
                  </a:lnTo>
                  <a:lnTo>
                    <a:pt x="456116" y="1096192"/>
                  </a:lnTo>
                  <a:lnTo>
                    <a:pt x="483641" y="1065106"/>
                  </a:lnTo>
                  <a:lnTo>
                    <a:pt x="511882" y="1034352"/>
                  </a:lnTo>
                  <a:lnTo>
                    <a:pt x="540830" y="1003936"/>
                  </a:lnTo>
                  <a:lnTo>
                    <a:pt x="570477" y="973863"/>
                  </a:lnTo>
                  <a:lnTo>
                    <a:pt x="600816" y="944139"/>
                  </a:lnTo>
                  <a:lnTo>
                    <a:pt x="631839" y="914769"/>
                  </a:lnTo>
                  <a:lnTo>
                    <a:pt x="663538" y="885757"/>
                  </a:lnTo>
                  <a:lnTo>
                    <a:pt x="695905" y="857111"/>
                  </a:lnTo>
                  <a:lnTo>
                    <a:pt x="728932" y="828834"/>
                  </a:lnTo>
                  <a:lnTo>
                    <a:pt x="762611" y="800933"/>
                  </a:lnTo>
                  <a:lnTo>
                    <a:pt x="796935" y="773412"/>
                  </a:lnTo>
                  <a:lnTo>
                    <a:pt x="831895" y="746277"/>
                  </a:lnTo>
                  <a:lnTo>
                    <a:pt x="867484" y="719534"/>
                  </a:lnTo>
                  <a:lnTo>
                    <a:pt x="903694" y="693188"/>
                  </a:lnTo>
                  <a:lnTo>
                    <a:pt x="940517" y="667243"/>
                  </a:lnTo>
                  <a:lnTo>
                    <a:pt x="977945" y="641706"/>
                  </a:lnTo>
                  <a:lnTo>
                    <a:pt x="1015971" y="616583"/>
                  </a:lnTo>
                  <a:lnTo>
                    <a:pt x="1054586" y="591877"/>
                  </a:lnTo>
                  <a:lnTo>
                    <a:pt x="1093782" y="567595"/>
                  </a:lnTo>
                  <a:lnTo>
                    <a:pt x="1133552" y="543742"/>
                  </a:lnTo>
                  <a:lnTo>
                    <a:pt x="1173888" y="520323"/>
                  </a:lnTo>
                  <a:lnTo>
                    <a:pt x="1214781" y="497344"/>
                  </a:lnTo>
                  <a:lnTo>
                    <a:pt x="1256225" y="474810"/>
                  </a:lnTo>
                  <a:lnTo>
                    <a:pt x="1298211" y="452726"/>
                  </a:lnTo>
                  <a:lnTo>
                    <a:pt x="1340732" y="431098"/>
                  </a:lnTo>
                  <a:lnTo>
                    <a:pt x="1383779" y="409932"/>
                  </a:lnTo>
                  <a:lnTo>
                    <a:pt x="1427344" y="389232"/>
                  </a:lnTo>
                  <a:lnTo>
                    <a:pt x="1471420" y="369003"/>
                  </a:lnTo>
                  <a:lnTo>
                    <a:pt x="1516000" y="349252"/>
                  </a:lnTo>
                  <a:lnTo>
                    <a:pt x="1561074" y="329984"/>
                  </a:lnTo>
                  <a:lnTo>
                    <a:pt x="1606635" y="311204"/>
                  </a:lnTo>
                  <a:lnTo>
                    <a:pt x="1652676" y="292917"/>
                  </a:lnTo>
                  <a:lnTo>
                    <a:pt x="1699188" y="275129"/>
                  </a:lnTo>
                  <a:lnTo>
                    <a:pt x="1746164" y="257844"/>
                  </a:lnTo>
                  <a:lnTo>
                    <a:pt x="1793595" y="241070"/>
                  </a:lnTo>
                  <a:lnTo>
                    <a:pt x="1841475" y="224810"/>
                  </a:lnTo>
                  <a:lnTo>
                    <a:pt x="1889794" y="209070"/>
                  </a:lnTo>
                  <a:lnTo>
                    <a:pt x="1938545" y="193856"/>
                  </a:lnTo>
                  <a:lnTo>
                    <a:pt x="1987721" y="179173"/>
                  </a:lnTo>
                  <a:lnTo>
                    <a:pt x="2037313" y="165026"/>
                  </a:lnTo>
                  <a:lnTo>
                    <a:pt x="2087314" y="151420"/>
                  </a:lnTo>
                  <a:lnTo>
                    <a:pt x="2137715" y="138362"/>
                  </a:lnTo>
                  <a:lnTo>
                    <a:pt x="2188509" y="125856"/>
                  </a:lnTo>
                  <a:lnTo>
                    <a:pt x="2239688" y="113908"/>
                  </a:lnTo>
                  <a:lnTo>
                    <a:pt x="2291245" y="102523"/>
                  </a:lnTo>
                  <a:lnTo>
                    <a:pt x="2343170" y="91706"/>
                  </a:lnTo>
                  <a:lnTo>
                    <a:pt x="2395457" y="81463"/>
                  </a:lnTo>
                  <a:lnTo>
                    <a:pt x="2448097" y="71800"/>
                  </a:lnTo>
                  <a:lnTo>
                    <a:pt x="2501083" y="62721"/>
                  </a:lnTo>
                  <a:lnTo>
                    <a:pt x="2554406" y="54232"/>
                  </a:lnTo>
                  <a:lnTo>
                    <a:pt x="2608060" y="46338"/>
                  </a:lnTo>
                  <a:lnTo>
                    <a:pt x="2662035" y="39045"/>
                  </a:lnTo>
                  <a:lnTo>
                    <a:pt x="2716325" y="32358"/>
                  </a:lnTo>
                  <a:lnTo>
                    <a:pt x="2770921" y="26282"/>
                  </a:lnTo>
                  <a:lnTo>
                    <a:pt x="2825816" y="20823"/>
                  </a:lnTo>
                  <a:lnTo>
                    <a:pt x="2881001" y="15987"/>
                  </a:lnTo>
                  <a:lnTo>
                    <a:pt x="2936468" y="11777"/>
                  </a:lnTo>
                  <a:lnTo>
                    <a:pt x="2992211" y="8201"/>
                  </a:lnTo>
                  <a:lnTo>
                    <a:pt x="3048220" y="5263"/>
                  </a:lnTo>
                  <a:lnTo>
                    <a:pt x="3104489" y="2968"/>
                  </a:lnTo>
                  <a:lnTo>
                    <a:pt x="3161009" y="1322"/>
                  </a:lnTo>
                  <a:lnTo>
                    <a:pt x="3217772" y="331"/>
                  </a:lnTo>
                  <a:lnTo>
                    <a:pt x="3274771" y="0"/>
                  </a:lnTo>
                  <a:lnTo>
                    <a:pt x="3331770" y="331"/>
                  </a:lnTo>
                  <a:lnTo>
                    <a:pt x="3388534" y="1322"/>
                  </a:lnTo>
                  <a:lnTo>
                    <a:pt x="3445054" y="2968"/>
                  </a:lnTo>
                  <a:lnTo>
                    <a:pt x="3501322" y="5263"/>
                  </a:lnTo>
                  <a:lnTo>
                    <a:pt x="3557332" y="8201"/>
                  </a:lnTo>
                  <a:lnTo>
                    <a:pt x="3613074" y="11777"/>
                  </a:lnTo>
                  <a:lnTo>
                    <a:pt x="3668542" y="15987"/>
                  </a:lnTo>
                  <a:lnTo>
                    <a:pt x="3723727" y="20823"/>
                  </a:lnTo>
                  <a:lnTo>
                    <a:pt x="3778622" y="26282"/>
                  </a:lnTo>
                  <a:lnTo>
                    <a:pt x="3833218" y="32358"/>
                  </a:lnTo>
                  <a:lnTo>
                    <a:pt x="3887507" y="39045"/>
                  </a:lnTo>
                  <a:lnTo>
                    <a:pt x="3941483" y="46338"/>
                  </a:lnTo>
                  <a:lnTo>
                    <a:pt x="3995136" y="54232"/>
                  </a:lnTo>
                  <a:lnTo>
                    <a:pt x="4048460" y="62721"/>
                  </a:lnTo>
                  <a:lnTo>
                    <a:pt x="4101446" y="71800"/>
                  </a:lnTo>
                  <a:lnTo>
                    <a:pt x="4154086" y="81463"/>
                  </a:lnTo>
                  <a:lnTo>
                    <a:pt x="4206373" y="91706"/>
                  </a:lnTo>
                  <a:lnTo>
                    <a:pt x="4258298" y="102523"/>
                  </a:lnTo>
                  <a:lnTo>
                    <a:pt x="4309854" y="113908"/>
                  </a:lnTo>
                  <a:lnTo>
                    <a:pt x="4361033" y="125856"/>
                  </a:lnTo>
                  <a:lnTo>
                    <a:pt x="4411827" y="138362"/>
                  </a:lnTo>
                  <a:lnTo>
                    <a:pt x="4462229" y="151420"/>
                  </a:lnTo>
                  <a:lnTo>
                    <a:pt x="4512229" y="165026"/>
                  </a:lnTo>
                  <a:lnTo>
                    <a:pt x="4561822" y="179173"/>
                  </a:lnTo>
                  <a:lnTo>
                    <a:pt x="4610997" y="193856"/>
                  </a:lnTo>
                  <a:lnTo>
                    <a:pt x="4659749" y="209070"/>
                  </a:lnTo>
                  <a:lnTo>
                    <a:pt x="4708068" y="224810"/>
                  </a:lnTo>
                  <a:lnTo>
                    <a:pt x="4755947" y="241070"/>
                  </a:lnTo>
                  <a:lnTo>
                    <a:pt x="4803379" y="257844"/>
                  </a:lnTo>
                  <a:lnTo>
                    <a:pt x="4850355" y="275129"/>
                  </a:lnTo>
                  <a:lnTo>
                    <a:pt x="4896867" y="292917"/>
                  </a:lnTo>
                  <a:lnTo>
                    <a:pt x="4942907" y="311204"/>
                  </a:lnTo>
                  <a:lnTo>
                    <a:pt x="4988469" y="329984"/>
                  </a:lnTo>
                  <a:lnTo>
                    <a:pt x="5033543" y="349252"/>
                  </a:lnTo>
                  <a:lnTo>
                    <a:pt x="5078122" y="369003"/>
                  </a:lnTo>
                  <a:lnTo>
                    <a:pt x="5122199" y="389232"/>
                  </a:lnTo>
                  <a:lnTo>
                    <a:pt x="5165764" y="409932"/>
                  </a:lnTo>
                  <a:lnTo>
                    <a:pt x="5208811" y="431098"/>
                  </a:lnTo>
                  <a:lnTo>
                    <a:pt x="5251331" y="452726"/>
                  </a:lnTo>
                  <a:lnTo>
                    <a:pt x="5293317" y="474810"/>
                  </a:lnTo>
                  <a:lnTo>
                    <a:pt x="5334761" y="497344"/>
                  </a:lnTo>
                  <a:lnTo>
                    <a:pt x="5375655" y="520323"/>
                  </a:lnTo>
                  <a:lnTo>
                    <a:pt x="5415991" y="543742"/>
                  </a:lnTo>
                  <a:lnTo>
                    <a:pt x="5455761" y="567595"/>
                  </a:lnTo>
                  <a:lnTo>
                    <a:pt x="5494957" y="591877"/>
                  </a:lnTo>
                  <a:lnTo>
                    <a:pt x="5533572" y="616583"/>
                  </a:lnTo>
                  <a:lnTo>
                    <a:pt x="5571597" y="641706"/>
                  </a:lnTo>
                  <a:lnTo>
                    <a:pt x="5609025" y="667243"/>
                  </a:lnTo>
                  <a:lnTo>
                    <a:pt x="5645848" y="693188"/>
                  </a:lnTo>
                  <a:lnTo>
                    <a:pt x="5682058" y="719534"/>
                  </a:lnTo>
                  <a:lnTo>
                    <a:pt x="5717647" y="746277"/>
                  </a:lnTo>
                  <a:lnTo>
                    <a:pt x="5752608" y="773412"/>
                  </a:lnTo>
                  <a:lnTo>
                    <a:pt x="5786932" y="800933"/>
                  </a:lnTo>
                  <a:lnTo>
                    <a:pt x="5820611" y="828834"/>
                  </a:lnTo>
                  <a:lnTo>
                    <a:pt x="5853638" y="857111"/>
                  </a:lnTo>
                  <a:lnTo>
                    <a:pt x="5886005" y="885757"/>
                  </a:lnTo>
                  <a:lnTo>
                    <a:pt x="5917704" y="914769"/>
                  </a:lnTo>
                  <a:lnTo>
                    <a:pt x="5948726" y="944139"/>
                  </a:lnTo>
                  <a:lnTo>
                    <a:pt x="5979066" y="973863"/>
                  </a:lnTo>
                  <a:lnTo>
                    <a:pt x="6008713" y="1003936"/>
                  </a:lnTo>
                  <a:lnTo>
                    <a:pt x="6037661" y="1034352"/>
                  </a:lnTo>
                  <a:lnTo>
                    <a:pt x="6065902" y="1065106"/>
                  </a:lnTo>
                  <a:lnTo>
                    <a:pt x="6093427" y="1096192"/>
                  </a:lnTo>
                  <a:lnTo>
                    <a:pt x="6120229" y="1127605"/>
                  </a:lnTo>
                  <a:lnTo>
                    <a:pt x="6146301" y="1159340"/>
                  </a:lnTo>
                  <a:lnTo>
                    <a:pt x="6171633" y="1191391"/>
                  </a:lnTo>
                  <a:lnTo>
                    <a:pt x="6196219" y="1223753"/>
                  </a:lnTo>
                  <a:lnTo>
                    <a:pt x="6220050" y="1256420"/>
                  </a:lnTo>
                  <a:lnTo>
                    <a:pt x="6243119" y="1289388"/>
                  </a:lnTo>
                  <a:lnTo>
                    <a:pt x="6265418" y="1322650"/>
                  </a:lnTo>
                  <a:lnTo>
                    <a:pt x="6286938" y="1356203"/>
                  </a:lnTo>
                  <a:lnTo>
                    <a:pt x="6307673" y="1390039"/>
                  </a:lnTo>
                  <a:lnTo>
                    <a:pt x="6327614" y="1424154"/>
                  </a:lnTo>
                  <a:lnTo>
                    <a:pt x="6346752" y="1458542"/>
                  </a:lnTo>
                  <a:lnTo>
                    <a:pt x="6365082" y="1493198"/>
                  </a:lnTo>
                  <a:lnTo>
                    <a:pt x="6382594" y="1528117"/>
                  </a:lnTo>
                  <a:lnTo>
                    <a:pt x="6399280" y="1563293"/>
                  </a:lnTo>
                  <a:lnTo>
                    <a:pt x="6415133" y="1598721"/>
                  </a:lnTo>
                  <a:lnTo>
                    <a:pt x="6430146" y="1634396"/>
                  </a:lnTo>
                  <a:lnTo>
                    <a:pt x="6444309" y="1670311"/>
                  </a:lnTo>
                  <a:lnTo>
                    <a:pt x="6457616" y="1706463"/>
                  </a:lnTo>
                  <a:lnTo>
                    <a:pt x="6470058" y="1742845"/>
                  </a:lnTo>
                  <a:lnTo>
                    <a:pt x="6481627" y="1779452"/>
                  </a:lnTo>
                  <a:lnTo>
                    <a:pt x="6492316" y="1816279"/>
                  </a:lnTo>
                  <a:lnTo>
                    <a:pt x="6502117" y="1853320"/>
                  </a:lnTo>
                  <a:lnTo>
                    <a:pt x="6511022" y="1890570"/>
                  </a:lnTo>
                  <a:lnTo>
                    <a:pt x="6519023" y="1928024"/>
                  </a:lnTo>
                  <a:lnTo>
                    <a:pt x="6526112" y="1965676"/>
                  </a:lnTo>
                  <a:lnTo>
                    <a:pt x="6532281" y="2003521"/>
                  </a:lnTo>
                  <a:lnTo>
                    <a:pt x="6537523" y="2041554"/>
                  </a:lnTo>
                  <a:lnTo>
                    <a:pt x="6541829" y="2079768"/>
                  </a:lnTo>
                  <a:lnTo>
                    <a:pt x="6545192" y="2118160"/>
                  </a:lnTo>
                  <a:lnTo>
                    <a:pt x="6547604" y="2156722"/>
                  </a:lnTo>
                  <a:lnTo>
                    <a:pt x="6549057" y="2195451"/>
                  </a:lnTo>
                  <a:lnTo>
                    <a:pt x="6549543" y="2234341"/>
                  </a:lnTo>
                  <a:lnTo>
                    <a:pt x="6549057" y="2273230"/>
                  </a:lnTo>
                  <a:lnTo>
                    <a:pt x="6547604" y="2311959"/>
                  </a:lnTo>
                  <a:lnTo>
                    <a:pt x="6545192" y="2350522"/>
                  </a:lnTo>
                  <a:lnTo>
                    <a:pt x="6541829" y="2388913"/>
                  </a:lnTo>
                  <a:lnTo>
                    <a:pt x="6537523" y="2427128"/>
                  </a:lnTo>
                  <a:lnTo>
                    <a:pt x="6532281" y="2465160"/>
                  </a:lnTo>
                  <a:lnTo>
                    <a:pt x="6526112" y="2503005"/>
                  </a:lnTo>
                  <a:lnTo>
                    <a:pt x="6519023" y="2540657"/>
                  </a:lnTo>
                  <a:lnTo>
                    <a:pt x="6511022" y="2578111"/>
                  </a:lnTo>
                  <a:lnTo>
                    <a:pt x="6502117" y="2615361"/>
                  </a:lnTo>
                  <a:lnTo>
                    <a:pt x="6492316" y="2652403"/>
                  </a:lnTo>
                  <a:lnTo>
                    <a:pt x="6481627" y="2689229"/>
                  </a:lnTo>
                  <a:lnTo>
                    <a:pt x="6470058" y="2725836"/>
                  </a:lnTo>
                  <a:lnTo>
                    <a:pt x="6457616" y="2762219"/>
                  </a:lnTo>
                  <a:lnTo>
                    <a:pt x="6444309" y="2798370"/>
                  </a:lnTo>
                  <a:lnTo>
                    <a:pt x="6430146" y="2834286"/>
                  </a:lnTo>
                  <a:lnTo>
                    <a:pt x="6415133" y="2869960"/>
                  </a:lnTo>
                  <a:lnTo>
                    <a:pt x="6399280" y="2905389"/>
                  </a:lnTo>
                  <a:lnTo>
                    <a:pt x="6382594" y="2940565"/>
                  </a:lnTo>
                  <a:lnTo>
                    <a:pt x="6365082" y="2975484"/>
                  </a:lnTo>
                  <a:lnTo>
                    <a:pt x="6346752" y="3010140"/>
                  </a:lnTo>
                  <a:lnTo>
                    <a:pt x="6327614" y="3044528"/>
                  </a:lnTo>
                  <a:lnTo>
                    <a:pt x="6307673" y="3078643"/>
                  </a:lnTo>
                  <a:lnTo>
                    <a:pt x="6286938" y="3112479"/>
                  </a:lnTo>
                  <a:lnTo>
                    <a:pt x="6265418" y="3146031"/>
                  </a:lnTo>
                  <a:lnTo>
                    <a:pt x="6243119" y="3179294"/>
                  </a:lnTo>
                  <a:lnTo>
                    <a:pt x="6220050" y="3212261"/>
                  </a:lnTo>
                  <a:lnTo>
                    <a:pt x="6196219" y="3244929"/>
                  </a:lnTo>
                  <a:lnTo>
                    <a:pt x="6171633" y="3277291"/>
                  </a:lnTo>
                  <a:lnTo>
                    <a:pt x="6146301" y="3309342"/>
                  </a:lnTo>
                  <a:lnTo>
                    <a:pt x="6120229" y="3341077"/>
                  </a:lnTo>
                  <a:lnTo>
                    <a:pt x="6093427" y="3372490"/>
                  </a:lnTo>
                  <a:lnTo>
                    <a:pt x="6065902" y="3403576"/>
                  </a:lnTo>
                  <a:lnTo>
                    <a:pt x="6037661" y="3434329"/>
                  </a:lnTo>
                  <a:lnTo>
                    <a:pt x="6008713" y="3464745"/>
                  </a:lnTo>
                  <a:lnTo>
                    <a:pt x="5979066" y="3494818"/>
                  </a:lnTo>
                  <a:lnTo>
                    <a:pt x="5948726" y="3524542"/>
                  </a:lnTo>
                  <a:lnTo>
                    <a:pt x="5917704" y="3553913"/>
                  </a:lnTo>
                  <a:lnTo>
                    <a:pt x="5886005" y="3582924"/>
                  </a:lnTo>
                  <a:lnTo>
                    <a:pt x="5853638" y="3611571"/>
                  </a:lnTo>
                  <a:lnTo>
                    <a:pt x="5820611" y="3639847"/>
                  </a:lnTo>
                  <a:lnTo>
                    <a:pt x="5786932" y="3667749"/>
                  </a:lnTo>
                  <a:lnTo>
                    <a:pt x="5752608" y="3695270"/>
                  </a:lnTo>
                  <a:lnTo>
                    <a:pt x="5717647" y="3722404"/>
                  </a:lnTo>
                  <a:lnTo>
                    <a:pt x="5682058" y="3749147"/>
                  </a:lnTo>
                  <a:lnTo>
                    <a:pt x="5645848" y="3775494"/>
                  </a:lnTo>
                  <a:lnTo>
                    <a:pt x="5609025" y="3801438"/>
                  </a:lnTo>
                  <a:lnTo>
                    <a:pt x="5571597" y="3826975"/>
                  </a:lnTo>
                  <a:lnTo>
                    <a:pt x="5533572" y="3852099"/>
                  </a:lnTo>
                  <a:lnTo>
                    <a:pt x="5494957" y="3876805"/>
                  </a:lnTo>
                  <a:lnTo>
                    <a:pt x="5455761" y="3901087"/>
                  </a:lnTo>
                  <a:lnTo>
                    <a:pt x="5415991" y="3924940"/>
                  </a:lnTo>
                  <a:lnTo>
                    <a:pt x="5375655" y="3948359"/>
                  </a:lnTo>
                  <a:lnTo>
                    <a:pt x="5334761" y="3971338"/>
                  </a:lnTo>
                  <a:lnTo>
                    <a:pt x="5293317" y="3993872"/>
                  </a:lnTo>
                  <a:lnTo>
                    <a:pt x="5251331" y="4015955"/>
                  </a:lnTo>
                  <a:lnTo>
                    <a:pt x="5208811" y="4037583"/>
                  </a:lnTo>
                  <a:lnTo>
                    <a:pt x="5165764" y="4058750"/>
                  </a:lnTo>
                  <a:lnTo>
                    <a:pt x="5122199" y="4079450"/>
                  </a:lnTo>
                  <a:lnTo>
                    <a:pt x="5078122" y="4099678"/>
                  </a:lnTo>
                  <a:lnTo>
                    <a:pt x="5033543" y="4119429"/>
                  </a:lnTo>
                  <a:lnTo>
                    <a:pt x="4988469" y="4138697"/>
                  </a:lnTo>
                  <a:lnTo>
                    <a:pt x="4942907" y="4157478"/>
                  </a:lnTo>
                  <a:lnTo>
                    <a:pt x="4896867" y="4175765"/>
                  </a:lnTo>
                  <a:lnTo>
                    <a:pt x="4850355" y="4193553"/>
                  </a:lnTo>
                  <a:lnTo>
                    <a:pt x="4803379" y="4210837"/>
                  </a:lnTo>
                  <a:lnTo>
                    <a:pt x="4755947" y="4227612"/>
                  </a:lnTo>
                  <a:lnTo>
                    <a:pt x="4708068" y="4243872"/>
                  </a:lnTo>
                  <a:lnTo>
                    <a:pt x="4659749" y="4259612"/>
                  </a:lnTo>
                  <a:lnTo>
                    <a:pt x="4610997" y="4274826"/>
                  </a:lnTo>
                  <a:lnTo>
                    <a:pt x="4561822" y="4289509"/>
                  </a:lnTo>
                  <a:lnTo>
                    <a:pt x="4512229" y="4303656"/>
                  </a:lnTo>
                  <a:lnTo>
                    <a:pt x="4462229" y="4317261"/>
                  </a:lnTo>
                  <a:lnTo>
                    <a:pt x="4411827" y="4330320"/>
                  </a:lnTo>
                  <a:lnTo>
                    <a:pt x="4361033" y="4342825"/>
                  </a:lnTo>
                  <a:lnTo>
                    <a:pt x="4309854" y="4354774"/>
                  </a:lnTo>
                  <a:lnTo>
                    <a:pt x="4258298" y="4366159"/>
                  </a:lnTo>
                  <a:lnTo>
                    <a:pt x="4206373" y="4376975"/>
                  </a:lnTo>
                  <a:lnTo>
                    <a:pt x="4154086" y="4387218"/>
                  </a:lnTo>
                  <a:lnTo>
                    <a:pt x="4101446" y="4396882"/>
                  </a:lnTo>
                  <a:lnTo>
                    <a:pt x="4048460" y="4405961"/>
                  </a:lnTo>
                  <a:lnTo>
                    <a:pt x="3995136" y="4414450"/>
                  </a:lnTo>
                  <a:lnTo>
                    <a:pt x="3941483" y="4422343"/>
                  </a:lnTo>
                  <a:lnTo>
                    <a:pt x="3887507" y="4429637"/>
                  </a:lnTo>
                  <a:lnTo>
                    <a:pt x="3833218" y="4436324"/>
                  </a:lnTo>
                  <a:lnTo>
                    <a:pt x="3778622" y="4442399"/>
                  </a:lnTo>
                  <a:lnTo>
                    <a:pt x="3723727" y="4447858"/>
                  </a:lnTo>
                  <a:lnTo>
                    <a:pt x="3668542" y="4452695"/>
                  </a:lnTo>
                  <a:lnTo>
                    <a:pt x="3613074" y="4456904"/>
                  </a:lnTo>
                  <a:lnTo>
                    <a:pt x="3557332" y="4460481"/>
                  </a:lnTo>
                  <a:lnTo>
                    <a:pt x="3501322" y="4463419"/>
                  </a:lnTo>
                  <a:lnTo>
                    <a:pt x="3445054" y="4465713"/>
                  </a:lnTo>
                  <a:lnTo>
                    <a:pt x="3388534" y="4467359"/>
                  </a:lnTo>
                  <a:lnTo>
                    <a:pt x="3331770" y="4468350"/>
                  </a:lnTo>
                  <a:lnTo>
                    <a:pt x="3274771" y="4468682"/>
                  </a:lnTo>
                  <a:lnTo>
                    <a:pt x="3217772" y="4468350"/>
                  </a:lnTo>
                  <a:lnTo>
                    <a:pt x="3161009" y="4467359"/>
                  </a:lnTo>
                  <a:lnTo>
                    <a:pt x="3104489" y="4465713"/>
                  </a:lnTo>
                  <a:lnTo>
                    <a:pt x="3048220" y="4463419"/>
                  </a:lnTo>
                  <a:lnTo>
                    <a:pt x="2992211" y="4460481"/>
                  </a:lnTo>
                  <a:lnTo>
                    <a:pt x="2936468" y="4456904"/>
                  </a:lnTo>
                  <a:lnTo>
                    <a:pt x="2881001" y="4452695"/>
                  </a:lnTo>
                  <a:lnTo>
                    <a:pt x="2825816" y="4447858"/>
                  </a:lnTo>
                  <a:lnTo>
                    <a:pt x="2770921" y="4442399"/>
                  </a:lnTo>
                  <a:lnTo>
                    <a:pt x="2716325" y="4436324"/>
                  </a:lnTo>
                  <a:lnTo>
                    <a:pt x="2662035" y="4429637"/>
                  </a:lnTo>
                  <a:lnTo>
                    <a:pt x="2608060" y="4422343"/>
                  </a:lnTo>
                  <a:lnTo>
                    <a:pt x="2554406" y="4414450"/>
                  </a:lnTo>
                  <a:lnTo>
                    <a:pt x="2501083" y="4405961"/>
                  </a:lnTo>
                  <a:lnTo>
                    <a:pt x="2448097" y="4396882"/>
                  </a:lnTo>
                  <a:lnTo>
                    <a:pt x="2395457" y="4387218"/>
                  </a:lnTo>
                  <a:lnTo>
                    <a:pt x="2343170" y="4376975"/>
                  </a:lnTo>
                  <a:lnTo>
                    <a:pt x="2291245" y="4366159"/>
                  </a:lnTo>
                  <a:lnTo>
                    <a:pt x="2239688" y="4354774"/>
                  </a:lnTo>
                  <a:lnTo>
                    <a:pt x="2188509" y="4342825"/>
                  </a:lnTo>
                  <a:lnTo>
                    <a:pt x="2137715" y="4330320"/>
                  </a:lnTo>
                  <a:lnTo>
                    <a:pt x="2087314" y="4317261"/>
                  </a:lnTo>
                  <a:lnTo>
                    <a:pt x="2037313" y="4303656"/>
                  </a:lnTo>
                  <a:lnTo>
                    <a:pt x="1987721" y="4289509"/>
                  </a:lnTo>
                  <a:lnTo>
                    <a:pt x="1938545" y="4274826"/>
                  </a:lnTo>
                  <a:lnTo>
                    <a:pt x="1889794" y="4259612"/>
                  </a:lnTo>
                  <a:lnTo>
                    <a:pt x="1841475" y="4243872"/>
                  </a:lnTo>
                  <a:lnTo>
                    <a:pt x="1793595" y="4227612"/>
                  </a:lnTo>
                  <a:lnTo>
                    <a:pt x="1746164" y="4210837"/>
                  </a:lnTo>
                  <a:lnTo>
                    <a:pt x="1699188" y="4193553"/>
                  </a:lnTo>
                  <a:lnTo>
                    <a:pt x="1652676" y="4175765"/>
                  </a:lnTo>
                  <a:lnTo>
                    <a:pt x="1606635" y="4157478"/>
                  </a:lnTo>
                  <a:lnTo>
                    <a:pt x="1561074" y="4138697"/>
                  </a:lnTo>
                  <a:lnTo>
                    <a:pt x="1516000" y="4119429"/>
                  </a:lnTo>
                  <a:lnTo>
                    <a:pt x="1471420" y="4099678"/>
                  </a:lnTo>
                  <a:lnTo>
                    <a:pt x="1427344" y="4079450"/>
                  </a:lnTo>
                  <a:lnTo>
                    <a:pt x="1383779" y="4058750"/>
                  </a:lnTo>
                  <a:lnTo>
                    <a:pt x="1340732" y="4037583"/>
                  </a:lnTo>
                  <a:lnTo>
                    <a:pt x="1298211" y="4015955"/>
                  </a:lnTo>
                  <a:lnTo>
                    <a:pt x="1256225" y="3993872"/>
                  </a:lnTo>
                  <a:lnTo>
                    <a:pt x="1214781" y="3971338"/>
                  </a:lnTo>
                  <a:lnTo>
                    <a:pt x="1173888" y="3948359"/>
                  </a:lnTo>
                  <a:lnTo>
                    <a:pt x="1133552" y="3924940"/>
                  </a:lnTo>
                  <a:lnTo>
                    <a:pt x="1093782" y="3901087"/>
                  </a:lnTo>
                  <a:lnTo>
                    <a:pt x="1054586" y="3876805"/>
                  </a:lnTo>
                  <a:lnTo>
                    <a:pt x="1015971" y="3852099"/>
                  </a:lnTo>
                  <a:lnTo>
                    <a:pt x="977945" y="3826975"/>
                  </a:lnTo>
                  <a:lnTo>
                    <a:pt x="940517" y="3801438"/>
                  </a:lnTo>
                  <a:lnTo>
                    <a:pt x="903694" y="3775494"/>
                  </a:lnTo>
                  <a:lnTo>
                    <a:pt x="867484" y="3749147"/>
                  </a:lnTo>
                  <a:lnTo>
                    <a:pt x="831895" y="3722404"/>
                  </a:lnTo>
                  <a:lnTo>
                    <a:pt x="796935" y="3695270"/>
                  </a:lnTo>
                  <a:lnTo>
                    <a:pt x="762611" y="3667749"/>
                  </a:lnTo>
                  <a:lnTo>
                    <a:pt x="728932" y="3639847"/>
                  </a:lnTo>
                  <a:lnTo>
                    <a:pt x="695905" y="3611571"/>
                  </a:lnTo>
                  <a:lnTo>
                    <a:pt x="663538" y="3582924"/>
                  </a:lnTo>
                  <a:lnTo>
                    <a:pt x="631839" y="3553913"/>
                  </a:lnTo>
                  <a:lnTo>
                    <a:pt x="600816" y="3524542"/>
                  </a:lnTo>
                  <a:lnTo>
                    <a:pt x="570477" y="3494818"/>
                  </a:lnTo>
                  <a:lnTo>
                    <a:pt x="540830" y="3464745"/>
                  </a:lnTo>
                  <a:lnTo>
                    <a:pt x="511882" y="3434329"/>
                  </a:lnTo>
                  <a:lnTo>
                    <a:pt x="483641" y="3403576"/>
                  </a:lnTo>
                  <a:lnTo>
                    <a:pt x="456116" y="3372490"/>
                  </a:lnTo>
                  <a:lnTo>
                    <a:pt x="429313" y="3341077"/>
                  </a:lnTo>
                  <a:lnTo>
                    <a:pt x="403242" y="3309342"/>
                  </a:lnTo>
                  <a:lnTo>
                    <a:pt x="377909" y="3277291"/>
                  </a:lnTo>
                  <a:lnTo>
                    <a:pt x="353324" y="3244929"/>
                  </a:lnTo>
                  <a:lnTo>
                    <a:pt x="329492" y="3212261"/>
                  </a:lnTo>
                  <a:lnTo>
                    <a:pt x="306423" y="3179294"/>
                  </a:lnTo>
                  <a:lnTo>
                    <a:pt x="284125" y="3146031"/>
                  </a:lnTo>
                  <a:lnTo>
                    <a:pt x="262604" y="3112479"/>
                  </a:lnTo>
                  <a:lnTo>
                    <a:pt x="241870" y="3078643"/>
                  </a:lnTo>
                  <a:lnTo>
                    <a:pt x="221929" y="3044528"/>
                  </a:lnTo>
                  <a:lnTo>
                    <a:pt x="202790" y="3010140"/>
                  </a:lnTo>
                  <a:lnTo>
                    <a:pt x="184461" y="2975484"/>
                  </a:lnTo>
                  <a:lnTo>
                    <a:pt x="166949" y="2940565"/>
                  </a:lnTo>
                  <a:lnTo>
                    <a:pt x="150263" y="2905389"/>
                  </a:lnTo>
                  <a:lnTo>
                    <a:pt x="134409" y="2869960"/>
                  </a:lnTo>
                  <a:lnTo>
                    <a:pt x="119397" y="2834286"/>
                  </a:lnTo>
                  <a:lnTo>
                    <a:pt x="105234" y="2798370"/>
                  </a:lnTo>
                  <a:lnTo>
                    <a:pt x="91927" y="2762219"/>
                  </a:lnTo>
                  <a:lnTo>
                    <a:pt x="79485" y="2725836"/>
                  </a:lnTo>
                  <a:lnTo>
                    <a:pt x="67915" y="2689229"/>
                  </a:lnTo>
                  <a:lnTo>
                    <a:pt x="57226" y="2652403"/>
                  </a:lnTo>
                  <a:lnTo>
                    <a:pt x="47426" y="2615361"/>
                  </a:lnTo>
                  <a:lnTo>
                    <a:pt x="38521" y="2578111"/>
                  </a:lnTo>
                  <a:lnTo>
                    <a:pt x="30520" y="2540657"/>
                  </a:lnTo>
                  <a:lnTo>
                    <a:pt x="23431" y="2503005"/>
                  </a:lnTo>
                  <a:lnTo>
                    <a:pt x="17262" y="2465160"/>
                  </a:lnTo>
                  <a:lnTo>
                    <a:pt x="12020" y="2427128"/>
                  </a:lnTo>
                  <a:lnTo>
                    <a:pt x="7713" y="2388913"/>
                  </a:lnTo>
                  <a:lnTo>
                    <a:pt x="4350" y="2350522"/>
                  </a:lnTo>
                  <a:lnTo>
                    <a:pt x="1938" y="2311959"/>
                  </a:lnTo>
                  <a:lnTo>
                    <a:pt x="486" y="2273230"/>
                  </a:lnTo>
                  <a:lnTo>
                    <a:pt x="0" y="223434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50929" y="5299685"/>
            <a:ext cx="5530241" cy="3470181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660"/>
              </a:spcBef>
            </a:pPr>
            <a:r>
              <a:rPr sz="4800" spc="280" dirty="0">
                <a:latin typeface="Trebuchet MS"/>
                <a:cs typeface="Trebuchet MS"/>
              </a:rPr>
              <a:t>~ </a:t>
            </a:r>
            <a:r>
              <a:rPr sz="2800" spc="-165" dirty="0">
                <a:solidFill>
                  <a:srgbClr val="FDFEFE"/>
                </a:solidFill>
                <a:latin typeface="Trebuchet MS"/>
                <a:cs typeface="Trebuchet MS"/>
              </a:rPr>
              <a:t>means</a:t>
            </a:r>
            <a:r>
              <a:rPr sz="2800" spc="-48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800" spc="-245" dirty="0">
                <a:solidFill>
                  <a:srgbClr val="FDFEFE"/>
                </a:solidFill>
                <a:latin typeface="Trebuchet MS"/>
                <a:cs typeface="Trebuchet MS"/>
              </a:rPr>
              <a:t>/home/username/</a:t>
            </a:r>
            <a:endParaRPr sz="2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sz="4400" spc="-655" dirty="0">
                <a:latin typeface="Trebuchet MS"/>
                <a:cs typeface="Trebuchet MS"/>
              </a:rPr>
              <a:t>. </a:t>
            </a:r>
            <a:r>
              <a:rPr sz="2800" spc="-145" dirty="0">
                <a:solidFill>
                  <a:srgbClr val="FDFEFE"/>
                </a:solidFill>
                <a:latin typeface="Trebuchet MS"/>
                <a:cs typeface="Trebuchet MS"/>
              </a:rPr>
              <a:t>means the </a:t>
            </a:r>
            <a:r>
              <a:rPr sz="2800" spc="-95" dirty="0">
                <a:solidFill>
                  <a:srgbClr val="FDFEFE"/>
                </a:solidFill>
                <a:latin typeface="Trebuchet MS"/>
                <a:cs typeface="Trebuchet MS"/>
              </a:rPr>
              <a:t>current</a:t>
            </a:r>
            <a:r>
              <a:rPr sz="2800" spc="-3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800" spc="-90" dirty="0">
                <a:solidFill>
                  <a:srgbClr val="FDFEFE"/>
                </a:solidFill>
                <a:latin typeface="Trebuchet MS"/>
                <a:cs typeface="Trebuchet MS"/>
              </a:rPr>
              <a:t>directory</a:t>
            </a:r>
            <a:endParaRPr sz="2800" dirty="0">
              <a:latin typeface="Trebuchet MS"/>
              <a:cs typeface="Trebuchet MS"/>
            </a:endParaRPr>
          </a:p>
          <a:p>
            <a:pPr marL="26670">
              <a:lnSpc>
                <a:spcPct val="100000"/>
              </a:lnSpc>
              <a:spcBef>
                <a:spcPts val="725"/>
              </a:spcBef>
            </a:pPr>
            <a:r>
              <a:rPr sz="4800" spc="-715" dirty="0">
                <a:latin typeface="Trebuchet MS"/>
                <a:cs typeface="Trebuchet MS"/>
              </a:rPr>
              <a:t>.. </a:t>
            </a:r>
            <a:r>
              <a:rPr sz="2800" spc="-165" dirty="0">
                <a:solidFill>
                  <a:srgbClr val="FDFEFE"/>
                </a:solidFill>
                <a:latin typeface="Trebuchet MS"/>
                <a:cs typeface="Trebuchet MS"/>
              </a:rPr>
              <a:t>means </a:t>
            </a:r>
            <a:r>
              <a:rPr sz="2800" spc="-85" dirty="0">
                <a:solidFill>
                  <a:srgbClr val="FDFEFE"/>
                </a:solidFill>
                <a:latin typeface="Trebuchet MS"/>
                <a:cs typeface="Trebuchet MS"/>
              </a:rPr>
              <a:t>go </a:t>
            </a:r>
            <a:r>
              <a:rPr sz="2800" spc="-170" dirty="0">
                <a:solidFill>
                  <a:srgbClr val="FDFEFE"/>
                </a:solidFill>
                <a:latin typeface="Trebuchet MS"/>
                <a:cs typeface="Trebuchet MS"/>
              </a:rPr>
              <a:t>back </a:t>
            </a:r>
            <a:r>
              <a:rPr sz="2800" spc="-70" dirty="0">
                <a:solidFill>
                  <a:srgbClr val="FDFEFE"/>
                </a:solidFill>
                <a:latin typeface="Trebuchet MS"/>
                <a:cs typeface="Trebuchet MS"/>
              </a:rPr>
              <a:t>1</a:t>
            </a:r>
            <a:r>
              <a:rPr sz="2800" spc="-3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800" spc="-105" dirty="0">
                <a:solidFill>
                  <a:srgbClr val="FDFEFE"/>
                </a:solidFill>
                <a:latin typeface="Trebuchet MS"/>
                <a:cs typeface="Trebuchet MS"/>
              </a:rPr>
              <a:t>directory</a:t>
            </a:r>
            <a:endParaRPr sz="2800" dirty="0">
              <a:latin typeface="Trebuchet MS"/>
              <a:cs typeface="Trebuchet MS"/>
            </a:endParaRPr>
          </a:p>
          <a:p>
            <a:pPr marL="936625">
              <a:lnSpc>
                <a:spcPct val="100000"/>
              </a:lnSpc>
              <a:spcBef>
                <a:spcPts val="1735"/>
              </a:spcBef>
            </a:pPr>
            <a:r>
              <a:rPr sz="4000" spc="195" dirty="0">
                <a:latin typeface="Trebuchet MS"/>
                <a:cs typeface="Trebuchet MS"/>
              </a:rPr>
              <a:t>* </a:t>
            </a:r>
            <a:r>
              <a:rPr sz="2800" spc="-165" dirty="0">
                <a:solidFill>
                  <a:srgbClr val="FDFEFE"/>
                </a:solidFill>
                <a:latin typeface="Trebuchet MS"/>
                <a:cs typeface="Trebuchet MS"/>
              </a:rPr>
              <a:t>means</a:t>
            </a:r>
            <a:r>
              <a:rPr sz="2800" spc="-38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800" spc="-150" dirty="0">
                <a:solidFill>
                  <a:srgbClr val="FDFEFE"/>
                </a:solidFill>
                <a:latin typeface="Trebuchet MS"/>
                <a:cs typeface="Trebuchet MS"/>
              </a:rPr>
              <a:t>wildcard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20937" y="876806"/>
            <a:ext cx="8334375" cy="386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sz="4900" spc="-275" dirty="0">
                <a:solidFill>
                  <a:srgbClr val="FDFEFE"/>
                </a:solidFill>
                <a:latin typeface="Trebuchet MS"/>
                <a:cs typeface="Trebuchet MS"/>
              </a:rPr>
              <a:t>Manipulating</a:t>
            </a:r>
            <a:r>
              <a:rPr sz="4900" spc="-13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345" dirty="0">
                <a:solidFill>
                  <a:srgbClr val="FDFEFE"/>
                </a:solidFill>
                <a:latin typeface="Trebuchet MS"/>
                <a:cs typeface="Trebuchet MS"/>
              </a:rPr>
              <a:t>files</a:t>
            </a:r>
            <a:endParaRPr sz="4900" dirty="0">
              <a:latin typeface="Trebuchet MS"/>
              <a:cs typeface="Trebuchet MS"/>
            </a:endParaRPr>
          </a:p>
          <a:p>
            <a:pPr marL="337820" indent="-325755">
              <a:lnSpc>
                <a:spcPts val="4980"/>
              </a:lnSpc>
              <a:spcBef>
                <a:spcPts val="3625"/>
              </a:spcBef>
              <a:buChar char="·"/>
              <a:tabLst>
                <a:tab pos="338455" algn="l"/>
                <a:tab pos="3209290" algn="l"/>
              </a:tabLst>
            </a:pP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cp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file1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file2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165" dirty="0">
                <a:solidFill>
                  <a:srgbClr val="FDF700"/>
                </a:solidFill>
                <a:latin typeface="Trebuchet MS"/>
                <a:cs typeface="Trebuchet MS"/>
              </a:rPr>
              <a:t>copy </a:t>
            </a:r>
            <a:r>
              <a:rPr sz="4200" spc="-390" dirty="0">
                <a:solidFill>
                  <a:srgbClr val="FDF700"/>
                </a:solidFill>
                <a:latin typeface="Trebuchet MS"/>
                <a:cs typeface="Trebuchet MS"/>
              </a:rPr>
              <a:t>‘file1’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</a:t>
            </a:r>
            <a:r>
              <a:rPr sz="4200" spc="-9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90" dirty="0">
                <a:solidFill>
                  <a:srgbClr val="FDF700"/>
                </a:solidFill>
                <a:latin typeface="Trebuchet MS"/>
                <a:cs typeface="Trebuchet MS"/>
              </a:rPr>
              <a:t>‘file2’</a:t>
            </a:r>
            <a:endParaRPr sz="4200" dirty="0">
              <a:latin typeface="Trebuchet MS"/>
              <a:cs typeface="Trebuchet MS"/>
            </a:endParaRPr>
          </a:p>
          <a:p>
            <a:pPr marL="337820" indent="-325755">
              <a:lnSpc>
                <a:spcPts val="4910"/>
              </a:lnSpc>
              <a:buChar char="·"/>
              <a:tabLst>
                <a:tab pos="338455" algn="l"/>
                <a:tab pos="3354070" algn="l"/>
              </a:tabLst>
            </a:pP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mv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file1</a:t>
            </a:r>
            <a:r>
              <a:rPr sz="4200" spc="-1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file2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175" dirty="0">
                <a:solidFill>
                  <a:srgbClr val="FDF700"/>
                </a:solidFill>
                <a:latin typeface="Trebuchet MS"/>
                <a:cs typeface="Trebuchet MS"/>
              </a:rPr>
              <a:t>move </a:t>
            </a:r>
            <a:r>
              <a:rPr sz="4200" spc="-390" dirty="0">
                <a:solidFill>
                  <a:srgbClr val="FDF700"/>
                </a:solidFill>
                <a:latin typeface="Trebuchet MS"/>
                <a:cs typeface="Trebuchet MS"/>
              </a:rPr>
              <a:t>‘file1’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390" dirty="0">
                <a:solidFill>
                  <a:srgbClr val="FDF700"/>
                </a:solidFill>
                <a:latin typeface="Trebuchet MS"/>
                <a:cs typeface="Trebuchet MS"/>
              </a:rPr>
              <a:t>‘file2’</a:t>
            </a:r>
            <a:endParaRPr sz="4200" dirty="0">
              <a:latin typeface="Trebuchet MS"/>
              <a:cs typeface="Trebuchet MS"/>
            </a:endParaRPr>
          </a:p>
          <a:p>
            <a:pPr marL="337820" indent="-325755">
              <a:lnSpc>
                <a:spcPts val="4970"/>
              </a:lnSpc>
              <a:buChar char="·"/>
              <a:tabLst>
                <a:tab pos="338455" algn="l"/>
                <a:tab pos="2515870" algn="l"/>
              </a:tabLst>
            </a:pP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rm</a:t>
            </a:r>
            <a:r>
              <a:rPr sz="4200" spc="-7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remove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r>
              <a:rPr sz="4200" spc="-35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</a:t>
            </a:r>
            <a:endParaRPr sz="4200" dirty="0">
              <a:latin typeface="Trebuchet MS"/>
              <a:cs typeface="Trebuchet MS"/>
            </a:endParaRPr>
          </a:p>
          <a:p>
            <a:pPr marL="1110615">
              <a:lnSpc>
                <a:spcPct val="100000"/>
              </a:lnSpc>
              <a:spcBef>
                <a:spcPts val="795"/>
              </a:spcBef>
            </a:pPr>
            <a:r>
              <a:rPr sz="4200" spc="-160" dirty="0">
                <a:solidFill>
                  <a:srgbClr val="FFA295"/>
                </a:solidFill>
                <a:latin typeface="Trebuchet MS"/>
                <a:cs typeface="Trebuchet MS"/>
              </a:rPr>
              <a:t>*Terminal </a:t>
            </a:r>
            <a:r>
              <a:rPr sz="4200" spc="-235" dirty="0">
                <a:solidFill>
                  <a:srgbClr val="FFA295"/>
                </a:solidFill>
                <a:latin typeface="Trebuchet MS"/>
                <a:cs typeface="Trebuchet MS"/>
              </a:rPr>
              <a:t>has </a:t>
            </a:r>
            <a:r>
              <a:rPr sz="4200" spc="-70" dirty="0">
                <a:solidFill>
                  <a:srgbClr val="FFA295"/>
                </a:solidFill>
                <a:latin typeface="Trebuchet MS"/>
                <a:cs typeface="Trebuchet MS"/>
              </a:rPr>
              <a:t>no </a:t>
            </a:r>
            <a:r>
              <a:rPr sz="4200" spc="-190" dirty="0">
                <a:solidFill>
                  <a:srgbClr val="FFA295"/>
                </a:solidFill>
                <a:latin typeface="Trebuchet MS"/>
                <a:cs typeface="Trebuchet MS"/>
              </a:rPr>
              <a:t>trash</a:t>
            </a:r>
            <a:r>
              <a:rPr sz="4200" spc="25" dirty="0">
                <a:solidFill>
                  <a:srgbClr val="FFA295"/>
                </a:solidFill>
                <a:latin typeface="Trebuchet MS"/>
                <a:cs typeface="Trebuchet MS"/>
              </a:rPr>
              <a:t> </a:t>
            </a:r>
            <a:r>
              <a:rPr sz="4200" spc="-280" dirty="0">
                <a:solidFill>
                  <a:srgbClr val="FFA295"/>
                </a:solidFill>
                <a:latin typeface="Trebuchet MS"/>
                <a:cs typeface="Trebuchet MS"/>
              </a:rPr>
              <a:t>bin!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12A71C-BD18-AD64-2862-7223357C5404}"/>
              </a:ext>
            </a:extLst>
          </p:cNvPr>
          <p:cNvSpPr txBox="1"/>
          <p:nvPr/>
        </p:nvSpPr>
        <p:spPr>
          <a:xfrm>
            <a:off x="-876" y="9255417"/>
            <a:ext cx="6503276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lang="en-US" sz="1800" spc="-85" dirty="0">
                <a:solidFill>
                  <a:srgbClr val="FDFEFE"/>
                </a:solidFill>
                <a:latin typeface="Trebuchet MS"/>
                <a:cs typeface="Trebuchet MS"/>
              </a:rPr>
              <a:t>More reading: lookup wildcards </a:t>
            </a:r>
            <a:r>
              <a:rPr lang="en-US" spc="-85" dirty="0">
                <a:solidFill>
                  <a:srgbClr val="FDFEFE"/>
                </a:solidFill>
                <a:latin typeface="Trebuchet MS"/>
                <a:cs typeface="Trebuchet MS"/>
              </a:rPr>
              <a:t>or </a:t>
            </a:r>
            <a:r>
              <a:rPr lang="en-US" spc="-85" dirty="0" err="1">
                <a:solidFill>
                  <a:srgbClr val="FDFEFE"/>
                </a:solidFill>
                <a:latin typeface="Trebuchet MS"/>
                <a:cs typeface="Trebuchet MS"/>
              </a:rPr>
              <a:t>globbing</a:t>
            </a:r>
            <a:r>
              <a:rPr lang="en-US" spc="-85" dirty="0">
                <a:solidFill>
                  <a:srgbClr val="FDFEFE"/>
                </a:solidFill>
                <a:latin typeface="Trebuchet MS"/>
                <a:cs typeface="Trebuchet MS"/>
              </a:rPr>
              <a:t> patterns </a:t>
            </a:r>
            <a:endParaRPr lang="en-US"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Copy a file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376477"/>
            <a:ext cx="11430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Copy a file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copy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hello_world_2.txt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[path/filename]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files the same?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0F2252-18AE-B11E-942A-30C80551A687}"/>
              </a:ext>
            </a:extLst>
          </p:cNvPr>
          <p:cNvSpPr txBox="1"/>
          <p:nvPr/>
        </p:nvSpPr>
        <p:spPr>
          <a:xfrm>
            <a:off x="626241" y="8820834"/>
            <a:ext cx="4199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Hint: diff </a:t>
            </a:r>
            <a:r>
              <a:rPr lang="en-US" dirty="0" err="1">
                <a:solidFill>
                  <a:schemeClr val="bg1"/>
                </a:solidFill>
              </a:rPr>
              <a:t>hello_world.txt</a:t>
            </a:r>
            <a:r>
              <a:rPr lang="en-US" dirty="0">
                <a:solidFill>
                  <a:schemeClr val="bg1"/>
                </a:solidFill>
              </a:rPr>
              <a:t> hello_world_2.txt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03476-92C6-DF0C-C8E1-95DD5070711E}"/>
              </a:ext>
            </a:extLst>
          </p:cNvPr>
          <p:cNvSpPr txBox="1"/>
          <p:nvPr/>
        </p:nvSpPr>
        <p:spPr>
          <a:xfrm>
            <a:off x="2396359" y="7236372"/>
            <a:ext cx="6867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/Users/</a:t>
            </a:r>
            <a:r>
              <a:rPr lang="en-US" dirty="0" err="1"/>
              <a:t>carrile</a:t>
            </a:r>
            <a:r>
              <a:rPr lang="en-US" dirty="0"/>
              <a:t>/bootcamp2023_material/day 7 - </a:t>
            </a:r>
            <a:r>
              <a:rPr lang="en-US" dirty="0" err="1"/>
              <a:t>github</a:t>
            </a:r>
            <a:r>
              <a:rPr lang="en-US" dirty="0"/>
              <a:t>/</a:t>
            </a:r>
            <a:r>
              <a:rPr lang="en-US" dirty="0" err="1"/>
              <a:t>git_github.pptx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077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6542" y="1303571"/>
            <a:ext cx="12800493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dirty="0">
                <a:solidFill>
                  <a:srgbClr val="FDFEFE"/>
                </a:solidFill>
                <a:latin typeface="Trebuchet MS"/>
                <a:cs typeface="Trebuchet MS"/>
              </a:rPr>
              <a:t>Most </a:t>
            </a:r>
            <a:r>
              <a:rPr lang="en-US" sz="490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4900" spc="-270" dirty="0">
                <a:solidFill>
                  <a:srgbClr val="FDFEFE"/>
                </a:solidFill>
                <a:latin typeface="Trebuchet MS"/>
                <a:cs typeface="Trebuchet MS"/>
              </a:rPr>
              <a:t>science </a:t>
            </a:r>
            <a:r>
              <a:rPr sz="4900" spc="-215" dirty="0">
                <a:solidFill>
                  <a:srgbClr val="FDFEFE"/>
                </a:solidFill>
                <a:latin typeface="Trebuchet MS"/>
                <a:cs typeface="Trebuchet MS"/>
              </a:rPr>
              <a:t>is </a:t>
            </a:r>
            <a:r>
              <a:rPr sz="4900" spc="-160" dirty="0">
                <a:solidFill>
                  <a:srgbClr val="FDFEFE"/>
                </a:solidFill>
                <a:latin typeface="Trebuchet MS"/>
                <a:cs typeface="Trebuchet MS"/>
              </a:rPr>
              <a:t>not </a:t>
            </a:r>
            <a:r>
              <a:rPr sz="4900" spc="-180" dirty="0">
                <a:solidFill>
                  <a:srgbClr val="FDFEFE"/>
                </a:solidFill>
                <a:latin typeface="Trebuchet MS"/>
                <a:cs typeface="Trebuchet MS"/>
              </a:rPr>
              <a:t>done </a:t>
            </a:r>
            <a:r>
              <a:rPr sz="4900" spc="-280" dirty="0">
                <a:solidFill>
                  <a:srgbClr val="FDFEFE"/>
                </a:solidFill>
                <a:latin typeface="Trebuchet MS"/>
                <a:cs typeface="Trebuchet MS"/>
              </a:rPr>
              <a:t>by</a:t>
            </a:r>
            <a:r>
              <a:rPr sz="4900" spc="3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155" dirty="0">
                <a:solidFill>
                  <a:srgbClr val="FDFEFE"/>
                </a:solidFill>
                <a:latin typeface="Trebuchet MS"/>
                <a:cs typeface="Trebuchet MS"/>
              </a:rPr>
              <a:t>GUI</a:t>
            </a:r>
            <a:endParaRPr sz="4900" dirty="0">
              <a:latin typeface="Trebuchet MS"/>
              <a:cs typeface="Trebuchet M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2C1F5A-D0C1-E84E-B6E1-CF0E13F1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49" y="2403274"/>
            <a:ext cx="10069993" cy="6302631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6F126512-CCFB-7848-81D0-6605B4FFB705}"/>
              </a:ext>
            </a:extLst>
          </p:cNvPr>
          <p:cNvSpPr txBox="1"/>
          <p:nvPr/>
        </p:nvSpPr>
        <p:spPr>
          <a:xfrm>
            <a:off x="241300" y="9045255"/>
            <a:ext cx="9439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>
                <a:solidFill>
                  <a:srgbClr val="FDFEFE"/>
                </a:solidFill>
                <a:latin typeface="Trebuchet MS"/>
                <a:cs typeface="Trebuchet MS"/>
              </a:rPr>
              <a:t>GUI : Graphical User Interface</a:t>
            </a:r>
            <a:endParaRPr sz="3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Move a file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376477"/>
            <a:ext cx="11430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Move a file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move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 one directory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[path/filename]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new path for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133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Copy a directory 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376477"/>
            <a:ext cx="11430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Copy a directory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copy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–r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Hello_world_backup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both directories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Hello_world_backup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1A107-5647-B640-BB73-1A37FEA6659B}"/>
              </a:ext>
            </a:extLst>
          </p:cNvPr>
          <p:cNvSpPr txBox="1"/>
          <p:nvPr/>
        </p:nvSpPr>
        <p:spPr>
          <a:xfrm>
            <a:off x="9855200" y="2286000"/>
            <a:ext cx="2895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We can also copy a directory and all its contents by using the </a:t>
            </a:r>
            <a:r>
              <a:rPr lang="en-US" sz="2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recursive</a:t>
            </a:r>
            <a:r>
              <a:rPr lang="en-US" sz="2200" dirty="0">
                <a:solidFill>
                  <a:schemeClr val="bg1"/>
                </a:solidFill>
              </a:rPr>
              <a:t> option </a:t>
            </a:r>
            <a:r>
              <a:rPr lang="en-US" sz="2200" dirty="0">
                <a:solidFill>
                  <a:srgbClr val="FFC000"/>
                </a:solidFill>
              </a:rPr>
              <a:t>-r</a:t>
            </a:r>
          </a:p>
        </p:txBody>
      </p:sp>
    </p:spTree>
    <p:extLst>
      <p:ext uri="{BB962C8B-B14F-4D97-AF65-F5344CB8AC3E}">
        <p14:creationId xmlns:p14="http://schemas.microsoft.com/office/powerpoint/2010/main" val="2391171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Move a directory 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534987" y="1376477"/>
            <a:ext cx="1203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Move a directory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a directory called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Research_Test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folder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mkdir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~/shell-lessons-Crisel-1/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Research_Test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en-US" sz="32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mkdir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Research_Test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move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Research_Test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shell-lessons-Crisel-1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Research_Test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~/shell-lessons-Crisel-1/</a:t>
            </a:r>
          </a:p>
        </p:txBody>
      </p:sp>
    </p:spTree>
    <p:extLst>
      <p:ext uri="{BB962C8B-B14F-4D97-AF65-F5344CB8AC3E}">
        <p14:creationId xmlns:p14="http://schemas.microsoft.com/office/powerpoint/2010/main" val="3679624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Remove a file 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534987" y="1376477"/>
            <a:ext cx="120396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Remove a file/Delete a file (forever)</a:t>
            </a: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your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folder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hello_world_2.txt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hello_world_2.txt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all 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hello_world_2.txt in your directory?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happened if you try: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rm</a:t>
            </a:r>
            <a:r>
              <a:rPr lang="en-US" sz="2800" dirty="0">
                <a:solidFill>
                  <a:schemeClr val="bg1"/>
                </a:solidFill>
              </a:rPr>
              <a:t> -</a:t>
            </a:r>
            <a:r>
              <a:rPr lang="en-US" sz="2800" dirty="0" err="1">
                <a:solidFill>
                  <a:schemeClr val="bg1"/>
                </a:solidFill>
              </a:rPr>
              <a:t>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Hello_world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n-US" sz="2800" dirty="0" err="1">
                <a:solidFill>
                  <a:schemeClr val="bg1"/>
                </a:solidFill>
              </a:rPr>
              <a:t>hello_world.txt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899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Remove a directory 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376477"/>
            <a:ext cx="1203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Remove a directory and everything inside it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your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directory safely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lvl="1"/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the items in your directory and make sure you don’t have the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folder 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642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A6A210-C092-BD4D-9ACE-70B6FFFC9322}"/>
              </a:ext>
            </a:extLst>
          </p:cNvPr>
          <p:cNvSpPr/>
          <p:nvPr/>
        </p:nvSpPr>
        <p:spPr>
          <a:xfrm>
            <a:off x="1244600" y="609600"/>
            <a:ext cx="10896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Operations with multiple files and directories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A10C7A-347C-B547-A845-0698F3E4E4D1}"/>
              </a:ext>
            </a:extLst>
          </p:cNvPr>
          <p:cNvSpPr txBox="1"/>
          <p:nvPr/>
        </p:nvSpPr>
        <p:spPr>
          <a:xfrm>
            <a:off x="673100" y="1600200"/>
            <a:ext cx="12039600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molecules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Wildcard matches characters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all the files inside the 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molecules/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directory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rgbClr val="FF0000"/>
                </a:solidFill>
              </a:rPr>
              <a:t>Try it out </a:t>
            </a:r>
            <a:r>
              <a:rPr lang="en-US" sz="3200" dirty="0">
                <a:solidFill>
                  <a:schemeClr val="bg1"/>
                </a:solidFill>
              </a:rPr>
              <a:t>: Which command(s) will produce this output?</a:t>
            </a:r>
          </a:p>
          <a:p>
            <a:r>
              <a:rPr lang="en-US" sz="3200" dirty="0" err="1">
                <a:solidFill>
                  <a:schemeClr val="accent6"/>
                </a:solidFill>
              </a:rPr>
              <a:t>ethane.pdb</a:t>
            </a:r>
            <a:r>
              <a:rPr lang="en-US" sz="3200" dirty="0">
                <a:solidFill>
                  <a:schemeClr val="accent6"/>
                </a:solidFill>
              </a:rPr>
              <a:t> </a:t>
            </a:r>
            <a:r>
              <a:rPr lang="en-US" sz="3200" dirty="0" err="1">
                <a:solidFill>
                  <a:schemeClr val="accent6"/>
                </a:solidFill>
              </a:rPr>
              <a:t>methane.pdb</a:t>
            </a:r>
            <a:endParaRPr lang="en-US" sz="3200" dirty="0">
              <a:solidFill>
                <a:schemeClr val="accent6"/>
              </a:solidFill>
            </a:endParaRPr>
          </a:p>
          <a:p>
            <a:endParaRPr lang="en-US" sz="3200" dirty="0">
              <a:solidFill>
                <a:schemeClr val="accent6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ls *t*</a:t>
            </a:r>
            <a:r>
              <a:rPr lang="en-US" sz="3200" dirty="0" err="1">
                <a:solidFill>
                  <a:schemeClr val="bg1"/>
                </a:solidFill>
              </a:rPr>
              <a:t>ane.pdb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ls *</a:t>
            </a:r>
            <a:r>
              <a:rPr lang="en-US" sz="3200" dirty="0" err="1">
                <a:solidFill>
                  <a:schemeClr val="bg1"/>
                </a:solidFill>
              </a:rPr>
              <a:t>t?ne</a:t>
            </a:r>
            <a:r>
              <a:rPr lang="en-US" sz="3200" dirty="0">
                <a:solidFill>
                  <a:schemeClr val="bg1"/>
                </a:solidFill>
              </a:rPr>
              <a:t>.*</a:t>
            </a:r>
          </a:p>
          <a:p>
            <a:r>
              <a:rPr lang="en-US" sz="3200" dirty="0">
                <a:solidFill>
                  <a:schemeClr val="bg1"/>
                </a:solidFill>
              </a:rPr>
              <a:t>ls *t??</a:t>
            </a:r>
            <a:r>
              <a:rPr lang="en-US" sz="3200" dirty="0" err="1">
                <a:solidFill>
                  <a:schemeClr val="bg1"/>
                </a:solidFill>
              </a:rPr>
              <a:t>ne.pdb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ls ethane.*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473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29BC77-9998-2449-ADA1-9023236BF279}"/>
              </a:ext>
            </a:extLst>
          </p:cNvPr>
          <p:cNvSpPr/>
          <p:nvPr/>
        </p:nvSpPr>
        <p:spPr>
          <a:xfrm>
            <a:off x="1244600" y="609600"/>
            <a:ext cx="10896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Key Points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97945A-560E-4842-AF48-FA44371123C3}"/>
              </a:ext>
            </a:extLst>
          </p:cNvPr>
          <p:cNvSpPr/>
          <p:nvPr/>
        </p:nvSpPr>
        <p:spPr>
          <a:xfrm>
            <a:off x="406400" y="1379041"/>
            <a:ext cx="11887200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C000"/>
                </a:solidFill>
                <a:latin typeface="Helvetica Neue" panose="02000503000000020004" pitchFamily="2" charset="0"/>
              </a:rPr>
              <a:t>cp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 [old] [new] copies a file.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C000"/>
                </a:solidFill>
                <a:latin typeface="Helvetica Neue" panose="02000503000000020004" pitchFamily="2" charset="0"/>
              </a:rPr>
              <a:t>mkdir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 [path] creates a new directory.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mv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 [old] [new] moves (renames) a file or directory.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C000"/>
                </a:solidFill>
                <a:latin typeface="Helvetica Neue" panose="02000503000000020004" pitchFamily="2" charset="0"/>
              </a:rPr>
              <a:t>rm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 [path] removes (deletes) a file.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*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matches zero or more characters in a filename, so *.txt matches all files ending in .txt.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?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matches any single character in a filename, so ?.txt matches </a:t>
            </a:r>
            <a:r>
              <a:rPr lang="en-US" sz="28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a.txt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but not </a:t>
            </a:r>
            <a:r>
              <a:rPr lang="en-US" sz="28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any.txt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.</a:t>
            </a:r>
          </a:p>
          <a:p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The shell does </a:t>
            </a:r>
            <a:r>
              <a:rPr lang="en-US" sz="2800" u="sng" dirty="0">
                <a:solidFill>
                  <a:schemeClr val="bg1"/>
                </a:solidFill>
                <a:latin typeface="Helvetica Neue" panose="02000503000000020004" pitchFamily="2" charset="0"/>
              </a:rPr>
              <a:t>not have a trash bin</a:t>
            </a: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Most files’ names are </a:t>
            </a:r>
            <a:r>
              <a:rPr lang="en-US" sz="28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something.extension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. The extension is used to indicate the type of data in the file.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211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B7ED9-FDF3-3542-AB2A-299D878F9842}"/>
              </a:ext>
            </a:extLst>
          </p:cNvPr>
          <p:cNvSpPr/>
          <p:nvPr/>
        </p:nvSpPr>
        <p:spPr>
          <a:xfrm>
            <a:off x="3378200" y="381000"/>
            <a:ext cx="65024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nherit"/>
              </a:rPr>
              <a:t>Pipes and 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91B8B-BAAB-F44D-854A-2BD5F3BE7AA7}"/>
              </a:ext>
            </a:extLst>
          </p:cNvPr>
          <p:cNvSpPr/>
          <p:nvPr/>
        </p:nvSpPr>
        <p:spPr>
          <a:xfrm>
            <a:off x="406400" y="1435536"/>
            <a:ext cx="8391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86617-EB79-A841-BBBD-58FDA9D54311}"/>
              </a:ext>
            </a:extLst>
          </p:cNvPr>
          <p:cNvSpPr/>
          <p:nvPr/>
        </p:nvSpPr>
        <p:spPr>
          <a:xfrm>
            <a:off x="406400" y="2153007"/>
            <a:ext cx="11811000" cy="7448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Rename shell–lesson-data to shell-lesson-data- ‘initials’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Find and cd into alkanes folder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Word Count (</a:t>
            </a:r>
            <a:r>
              <a:rPr lang="en-US" sz="3400" dirty="0" err="1">
                <a:solidFill>
                  <a:srgbClr val="FFC000"/>
                </a:solidFill>
              </a:rPr>
              <a:t>wc</a:t>
            </a:r>
            <a:r>
              <a:rPr lang="en-US" sz="3400" dirty="0">
                <a:solidFill>
                  <a:schemeClr val="bg1"/>
                </a:solidFill>
              </a:rPr>
              <a:t>)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$ </a:t>
            </a:r>
            <a:r>
              <a:rPr lang="en-US" sz="3400" dirty="0" err="1">
                <a:solidFill>
                  <a:schemeClr val="bg1"/>
                </a:solidFill>
              </a:rPr>
              <a:t>wc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dirty="0" err="1">
                <a:solidFill>
                  <a:schemeClr val="bg1"/>
                </a:solidFill>
              </a:rPr>
              <a:t>cubane.pdb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20 156 1158 </a:t>
            </a:r>
            <a:r>
              <a:rPr lang="en-US" sz="3400" dirty="0" err="1">
                <a:solidFill>
                  <a:schemeClr val="bg1"/>
                </a:solidFill>
              </a:rPr>
              <a:t>cubane.pdb</a:t>
            </a:r>
            <a:endParaRPr lang="en-US" sz="34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Number of lines, words, and characters in files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Practice: </a:t>
            </a:r>
            <a:endParaRPr lang="en-US" sz="3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 err="1">
                <a:solidFill>
                  <a:schemeClr val="bg1"/>
                </a:solidFill>
              </a:rPr>
              <a:t>wc</a:t>
            </a:r>
            <a:r>
              <a:rPr lang="en-US" sz="3400" dirty="0">
                <a:solidFill>
                  <a:schemeClr val="bg1"/>
                </a:solidFill>
              </a:rPr>
              <a:t> *.</a:t>
            </a:r>
            <a:r>
              <a:rPr lang="en-US" sz="3400" dirty="0" err="1">
                <a:solidFill>
                  <a:schemeClr val="bg1"/>
                </a:solidFill>
              </a:rPr>
              <a:t>pdb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 err="1">
                <a:solidFill>
                  <a:schemeClr val="bg1"/>
                </a:solidFill>
              </a:rPr>
              <a:t>wc</a:t>
            </a:r>
            <a:r>
              <a:rPr lang="en-US" sz="3400" dirty="0">
                <a:solidFill>
                  <a:schemeClr val="bg1"/>
                </a:solidFill>
              </a:rPr>
              <a:t> –l *.</a:t>
            </a:r>
            <a:r>
              <a:rPr lang="en-US" sz="3400" dirty="0" err="1">
                <a:solidFill>
                  <a:schemeClr val="bg1"/>
                </a:solidFill>
              </a:rPr>
              <a:t>pdb</a:t>
            </a:r>
            <a:endParaRPr lang="en-US" sz="3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Save output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 err="1">
                <a:solidFill>
                  <a:schemeClr val="bg1"/>
                </a:solidFill>
              </a:rPr>
              <a:t>wc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-l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*</a:t>
            </a:r>
            <a:r>
              <a:rPr lang="en-US" sz="3400" dirty="0">
                <a:solidFill>
                  <a:schemeClr val="bg1"/>
                </a:solidFill>
              </a:rPr>
              <a:t>.</a:t>
            </a:r>
            <a:r>
              <a:rPr lang="en-US" sz="3400" dirty="0" err="1">
                <a:solidFill>
                  <a:schemeClr val="bg1"/>
                </a:solidFill>
              </a:rPr>
              <a:t>pdb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&gt; </a:t>
            </a:r>
            <a:r>
              <a:rPr lang="en-US" sz="3400" b="1" dirty="0" err="1">
                <a:solidFill>
                  <a:schemeClr val="bg1"/>
                </a:solidFill>
              </a:rPr>
              <a:t>lengths.txt</a:t>
            </a:r>
            <a:r>
              <a:rPr lang="en-US" sz="3400" b="1" dirty="0">
                <a:solidFill>
                  <a:schemeClr val="bg1"/>
                </a:solidFill>
              </a:rPr>
              <a:t> (open it and show in window)</a:t>
            </a:r>
          </a:p>
        </p:txBody>
      </p:sp>
    </p:spTree>
    <p:extLst>
      <p:ext uri="{BB962C8B-B14F-4D97-AF65-F5344CB8AC3E}">
        <p14:creationId xmlns:p14="http://schemas.microsoft.com/office/powerpoint/2010/main" val="1876827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B7ED9-FDF3-3542-AB2A-299D878F9842}"/>
              </a:ext>
            </a:extLst>
          </p:cNvPr>
          <p:cNvSpPr/>
          <p:nvPr/>
        </p:nvSpPr>
        <p:spPr>
          <a:xfrm>
            <a:off x="3429000" y="533400"/>
            <a:ext cx="65024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nherit"/>
              </a:rPr>
              <a:t>Pipes and 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91B8B-BAAB-F44D-854A-2BD5F3BE7AA7}"/>
              </a:ext>
            </a:extLst>
          </p:cNvPr>
          <p:cNvSpPr/>
          <p:nvPr/>
        </p:nvSpPr>
        <p:spPr>
          <a:xfrm>
            <a:off x="406400" y="1905000"/>
            <a:ext cx="67217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 you save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lengths.txt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?  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86617-EB79-A841-BBBD-58FDA9D54311}"/>
              </a:ext>
            </a:extLst>
          </p:cNvPr>
          <p:cNvSpPr/>
          <p:nvPr/>
        </p:nvSpPr>
        <p:spPr>
          <a:xfrm>
            <a:off x="406400" y="3091933"/>
            <a:ext cx="11811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Peek inside </a:t>
            </a:r>
            <a:r>
              <a:rPr lang="en-US" sz="3200" dirty="0" err="1">
                <a:solidFill>
                  <a:schemeClr val="bg1"/>
                </a:solidFill>
              </a:rPr>
              <a:t>lengths.txt</a:t>
            </a:r>
            <a:r>
              <a:rPr lang="en-US" sz="3200" dirty="0">
                <a:solidFill>
                  <a:schemeClr val="bg1"/>
                </a:solidFill>
              </a:rPr>
              <a:t> with: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rgbClr val="FFC000"/>
                </a:solidFill>
              </a:rPr>
              <a:t>cat </a:t>
            </a:r>
            <a:r>
              <a:rPr lang="en-US" sz="3200" dirty="0">
                <a:solidFill>
                  <a:schemeClr val="bg1"/>
                </a:solidFill>
              </a:rPr>
              <a:t>-‘concatenate’ i.e. join together, and it prints the contents of files one after another.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 head </a:t>
            </a:r>
            <a:r>
              <a:rPr lang="en-US" sz="3200" dirty="0">
                <a:solidFill>
                  <a:schemeClr val="bg1"/>
                </a:solidFill>
              </a:rPr>
              <a:t>– displays only the first 10 lines of the file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 less </a:t>
            </a:r>
            <a:r>
              <a:rPr lang="en-US" sz="3200" dirty="0">
                <a:solidFill>
                  <a:schemeClr val="bg1"/>
                </a:solidFill>
              </a:rPr>
              <a:t>-  screenful of the file, and then stops. You can go forward one screenful by pressing the spacebar, or back one by pressing b. Press q to quit.</a:t>
            </a:r>
          </a:p>
        </p:txBody>
      </p:sp>
    </p:spTree>
    <p:extLst>
      <p:ext uri="{BB962C8B-B14F-4D97-AF65-F5344CB8AC3E}">
        <p14:creationId xmlns:p14="http://schemas.microsoft.com/office/powerpoint/2010/main" val="3127604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B7ED9-FDF3-3542-AB2A-299D878F9842}"/>
              </a:ext>
            </a:extLst>
          </p:cNvPr>
          <p:cNvSpPr/>
          <p:nvPr/>
        </p:nvSpPr>
        <p:spPr>
          <a:xfrm>
            <a:off x="3429000" y="533400"/>
            <a:ext cx="65024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nherit"/>
              </a:rPr>
              <a:t>Pipes and 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91B8B-BAAB-F44D-854A-2BD5F3BE7AA7}"/>
              </a:ext>
            </a:extLst>
          </p:cNvPr>
          <p:cNvSpPr/>
          <p:nvPr/>
        </p:nvSpPr>
        <p:spPr>
          <a:xfrm>
            <a:off x="406400" y="1905000"/>
            <a:ext cx="24400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 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86617-EB79-A841-BBBD-58FDA9D54311}"/>
              </a:ext>
            </a:extLst>
          </p:cNvPr>
          <p:cNvSpPr/>
          <p:nvPr/>
        </p:nvSpPr>
        <p:spPr>
          <a:xfrm>
            <a:off x="406400" y="3091933"/>
            <a:ext cx="11811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Sort </a:t>
            </a:r>
            <a:r>
              <a:rPr lang="en-US" sz="3200" dirty="0" err="1">
                <a:solidFill>
                  <a:schemeClr val="bg1"/>
                </a:solidFill>
              </a:rPr>
              <a:t>lengths.txt</a:t>
            </a:r>
            <a:r>
              <a:rPr lang="en-US" sz="3200" dirty="0">
                <a:solidFill>
                  <a:schemeClr val="bg1"/>
                </a:solidFill>
              </a:rPr>
              <a:t> with: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 sort </a:t>
            </a:r>
            <a:r>
              <a:rPr lang="en-US" sz="3200" b="1" dirty="0">
                <a:solidFill>
                  <a:schemeClr val="bg1"/>
                </a:solidFill>
              </a:rPr>
              <a:t>-n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lengths.txt</a:t>
            </a:r>
            <a:r>
              <a:rPr lang="en-US" sz="3200" dirty="0">
                <a:solidFill>
                  <a:schemeClr val="bg1"/>
                </a:solidFill>
              </a:rPr>
              <a:t> &gt; sorted-</a:t>
            </a:r>
            <a:r>
              <a:rPr lang="en-US" sz="3200" dirty="0" err="1">
                <a:solidFill>
                  <a:schemeClr val="bg1"/>
                </a:solidFill>
              </a:rPr>
              <a:t>lengths.txt</a:t>
            </a: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$ head </a:t>
            </a:r>
            <a:r>
              <a:rPr lang="en-US" sz="3200" b="1" dirty="0">
                <a:solidFill>
                  <a:schemeClr val="bg1"/>
                </a:solidFill>
              </a:rPr>
              <a:t>-n</a:t>
            </a:r>
            <a:r>
              <a:rPr lang="en-US" sz="3200" dirty="0">
                <a:solidFill>
                  <a:schemeClr val="bg1"/>
                </a:solidFill>
              </a:rPr>
              <a:t> 1 sorted-</a:t>
            </a:r>
            <a:r>
              <a:rPr lang="en-US" sz="3200" dirty="0" err="1">
                <a:solidFill>
                  <a:schemeClr val="bg1"/>
                </a:solidFill>
              </a:rPr>
              <a:t>lengths.txt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773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719" y="2354580"/>
            <a:ext cx="12138660" cy="7399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76637" y="1269999"/>
            <a:ext cx="620141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375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900" spc="-335" dirty="0">
                <a:solidFill>
                  <a:srgbClr val="FDFEFE"/>
                </a:solidFill>
                <a:latin typeface="Trebuchet MS"/>
                <a:cs typeface="Trebuchet MS"/>
              </a:rPr>
              <a:t>typical </a:t>
            </a:r>
            <a:r>
              <a:rPr sz="4900" spc="-270" dirty="0">
                <a:solidFill>
                  <a:srgbClr val="FDFEFE"/>
                </a:solidFill>
                <a:latin typeface="Trebuchet MS"/>
                <a:cs typeface="Trebuchet MS"/>
              </a:rPr>
              <a:t>science</a:t>
            </a:r>
            <a:r>
              <a:rPr sz="4900" spc="-409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160" dirty="0">
                <a:solidFill>
                  <a:srgbClr val="FDFEFE"/>
                </a:solidFill>
                <a:latin typeface="Trebuchet MS"/>
                <a:cs typeface="Trebuchet MS"/>
              </a:rPr>
              <a:t>session</a:t>
            </a:r>
            <a:endParaRPr sz="4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B7ED9-FDF3-3542-AB2A-299D878F9842}"/>
              </a:ext>
            </a:extLst>
          </p:cNvPr>
          <p:cNvSpPr/>
          <p:nvPr/>
        </p:nvSpPr>
        <p:spPr>
          <a:xfrm>
            <a:off x="3429000" y="533400"/>
            <a:ext cx="65024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nherit"/>
              </a:rPr>
              <a:t>Pipes and 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91B8B-BAAB-F44D-854A-2BD5F3BE7AA7}"/>
              </a:ext>
            </a:extLst>
          </p:cNvPr>
          <p:cNvSpPr/>
          <p:nvPr/>
        </p:nvSpPr>
        <p:spPr>
          <a:xfrm>
            <a:off x="406400" y="1752600"/>
            <a:ext cx="5490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echo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prints statement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86617-EB79-A841-BBBD-58FDA9D54311}"/>
              </a:ext>
            </a:extLst>
          </p:cNvPr>
          <p:cNvSpPr/>
          <p:nvPr/>
        </p:nvSpPr>
        <p:spPr>
          <a:xfrm>
            <a:off x="406400" y="2514600"/>
            <a:ext cx="11811000" cy="6678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 echo The echo command prints text           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       The echo command prints text 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 echo hello &gt; testfile01.txt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 echo hello &gt; testfile02.txt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 echo hello &gt;&gt; testfile02.txt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what is saved in textfile02.txt?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rgbClr val="FFC000"/>
                </a:solidFill>
              </a:rPr>
              <a:t>&gt; </a:t>
            </a:r>
            <a:r>
              <a:rPr lang="en-US" sz="3600" dirty="0">
                <a:solidFill>
                  <a:schemeClr val="bg1"/>
                </a:solidFill>
              </a:rPr>
              <a:t>‘hello’ is written to testfile01.txt, but the file gets overwritten each time we run the command.</a:t>
            </a:r>
          </a:p>
          <a:p>
            <a:r>
              <a:rPr lang="en-US" sz="3200" dirty="0">
                <a:solidFill>
                  <a:srgbClr val="FFC000"/>
                </a:solidFill>
              </a:rPr>
              <a:t>&gt;&gt; </a:t>
            </a:r>
            <a:r>
              <a:rPr lang="en-US" sz="3600" dirty="0">
                <a:solidFill>
                  <a:schemeClr val="bg1"/>
                </a:solidFill>
              </a:rPr>
              <a:t>‘hello’ is appended to testfile02.txt,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CD1035-D912-F640-BD09-354911714879}"/>
              </a:ext>
            </a:extLst>
          </p:cNvPr>
          <p:cNvSpPr/>
          <p:nvPr/>
        </p:nvSpPr>
        <p:spPr>
          <a:xfrm>
            <a:off x="292957" y="4038600"/>
            <a:ext cx="3161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&gt;&gt;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300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B7ED9-FDF3-3542-AB2A-299D878F9842}"/>
              </a:ext>
            </a:extLst>
          </p:cNvPr>
          <p:cNvSpPr/>
          <p:nvPr/>
        </p:nvSpPr>
        <p:spPr>
          <a:xfrm>
            <a:off x="3429000" y="533400"/>
            <a:ext cx="65024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nherit"/>
              </a:rPr>
              <a:t>Pipes and 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91B8B-BAAB-F44D-854A-2BD5F3BE7AA7}"/>
              </a:ext>
            </a:extLst>
          </p:cNvPr>
          <p:cNvSpPr/>
          <p:nvPr/>
        </p:nvSpPr>
        <p:spPr>
          <a:xfrm>
            <a:off x="406400" y="1752600"/>
            <a:ext cx="81018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commands in one line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(pipe)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86617-EB79-A841-BBBD-58FDA9D54311}"/>
              </a:ext>
            </a:extLst>
          </p:cNvPr>
          <p:cNvSpPr/>
          <p:nvPr/>
        </p:nvSpPr>
        <p:spPr>
          <a:xfrm>
            <a:off x="406400" y="2514600"/>
            <a:ext cx="1181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$ sort </a:t>
            </a:r>
            <a:r>
              <a:rPr lang="en-US" sz="3600" b="1" dirty="0">
                <a:solidFill>
                  <a:schemeClr val="bg1"/>
                </a:solidFill>
              </a:rPr>
              <a:t>-n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lengths.txt</a:t>
            </a:r>
            <a:r>
              <a:rPr lang="en-US" sz="3600" dirty="0">
                <a:solidFill>
                  <a:schemeClr val="bg1"/>
                </a:solidFill>
              </a:rPr>
              <a:t> | head </a:t>
            </a:r>
            <a:r>
              <a:rPr lang="en-US" sz="3600" b="1" dirty="0">
                <a:solidFill>
                  <a:schemeClr val="bg1"/>
                </a:solidFill>
              </a:rPr>
              <a:t>-n</a:t>
            </a:r>
            <a:r>
              <a:rPr lang="en-US" sz="3600" dirty="0">
                <a:solidFill>
                  <a:schemeClr val="bg1"/>
                </a:solidFill>
              </a:rPr>
              <a:t> 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$ </a:t>
            </a:r>
            <a:r>
              <a:rPr lang="en-US" sz="3600" dirty="0" err="1">
                <a:solidFill>
                  <a:schemeClr val="bg1"/>
                </a:solidFill>
              </a:rPr>
              <a:t>wc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-l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*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  <a:r>
              <a:rPr lang="en-US" sz="3600" dirty="0" err="1">
                <a:solidFill>
                  <a:schemeClr val="bg1"/>
                </a:solidFill>
              </a:rPr>
              <a:t>pdb</a:t>
            </a:r>
            <a:r>
              <a:rPr lang="en-US" sz="3600" dirty="0">
                <a:solidFill>
                  <a:schemeClr val="bg1"/>
                </a:solidFill>
              </a:rPr>
              <a:t> | sort </a:t>
            </a:r>
            <a:r>
              <a:rPr lang="en-US" sz="3600" b="1" dirty="0">
                <a:solidFill>
                  <a:schemeClr val="bg1"/>
                </a:solidFill>
              </a:rPr>
              <a:t>-n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$ </a:t>
            </a:r>
            <a:r>
              <a:rPr lang="en-US" sz="3600" dirty="0" err="1">
                <a:solidFill>
                  <a:schemeClr val="bg1"/>
                </a:solidFill>
              </a:rPr>
              <a:t>wc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-l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*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  <a:r>
              <a:rPr lang="en-US" sz="3600" dirty="0" err="1">
                <a:solidFill>
                  <a:schemeClr val="bg1"/>
                </a:solidFill>
              </a:rPr>
              <a:t>pdb</a:t>
            </a:r>
            <a:r>
              <a:rPr lang="en-US" sz="3600" dirty="0">
                <a:solidFill>
                  <a:schemeClr val="bg1"/>
                </a:solidFill>
              </a:rPr>
              <a:t> | sort </a:t>
            </a:r>
            <a:r>
              <a:rPr lang="en-US" sz="3600" b="1" dirty="0">
                <a:solidFill>
                  <a:schemeClr val="bg1"/>
                </a:solidFill>
              </a:rPr>
              <a:t>-n</a:t>
            </a:r>
            <a:r>
              <a:rPr lang="en-US" sz="3600" dirty="0">
                <a:solidFill>
                  <a:schemeClr val="bg1"/>
                </a:solidFill>
              </a:rPr>
              <a:t> | head </a:t>
            </a:r>
            <a:r>
              <a:rPr lang="en-US" sz="3600" b="1" dirty="0">
                <a:solidFill>
                  <a:schemeClr val="bg1"/>
                </a:solidFill>
              </a:rPr>
              <a:t>-n</a:t>
            </a:r>
            <a:r>
              <a:rPr lang="en-US" sz="3600" dirty="0">
                <a:solidFill>
                  <a:schemeClr val="bg1"/>
                </a:solidFill>
              </a:rPr>
              <a:t> 1 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FFDD2-FB43-8E48-8247-7965CF7F5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0" y="4495800"/>
            <a:ext cx="6934200" cy="48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27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217737" y="1038773"/>
            <a:ext cx="6282055" cy="1915795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2717800">
              <a:lnSpc>
                <a:spcPct val="100000"/>
              </a:lnSpc>
              <a:spcBef>
                <a:spcPts val="2230"/>
              </a:spcBef>
            </a:pPr>
            <a:r>
              <a:rPr sz="4900" spc="-240" dirty="0">
                <a:solidFill>
                  <a:srgbClr val="FDFEFE"/>
                </a:solidFill>
                <a:latin typeface="Trebuchet MS"/>
                <a:cs typeface="Trebuchet MS"/>
              </a:rPr>
              <a:t>Translate</a:t>
            </a:r>
            <a:r>
              <a:rPr sz="4900" spc="-19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340" dirty="0">
                <a:solidFill>
                  <a:srgbClr val="FDFEFE"/>
                </a:solidFill>
                <a:latin typeface="Trebuchet MS"/>
                <a:cs typeface="Trebuchet MS"/>
              </a:rPr>
              <a:t>this:</a:t>
            </a:r>
            <a:endParaRPr sz="4900" dirty="0">
              <a:latin typeface="Trebuchet MS"/>
              <a:cs typeface="Trebuchet MS"/>
            </a:endParaRPr>
          </a:p>
          <a:p>
            <a:pPr marL="337820" indent="-325755">
              <a:lnSpc>
                <a:spcPct val="100000"/>
              </a:lnSpc>
              <a:spcBef>
                <a:spcPts val="1830"/>
              </a:spcBef>
              <a:buChar char="·"/>
              <a:tabLst>
                <a:tab pos="338455" algn="l"/>
                <a:tab pos="2696845" algn="l"/>
              </a:tabLst>
            </a:pP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cp</a:t>
            </a:r>
            <a:r>
              <a:rPr sz="4200" spc="-1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60" dirty="0">
                <a:solidFill>
                  <a:srgbClr val="FDF700"/>
                </a:solidFill>
                <a:latin typeface="Trebuchet MS"/>
                <a:cs typeface="Trebuchet MS"/>
              </a:rPr>
              <a:t>~/*.sm	</a:t>
            </a:r>
            <a:r>
              <a:rPr sz="4200" spc="-725" dirty="0">
                <a:solidFill>
                  <a:srgbClr val="FDF700"/>
                </a:solidFill>
                <a:latin typeface="Trebuchet MS"/>
                <a:cs typeface="Trebuchet MS"/>
              </a:rPr>
              <a:t>../.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8366" y="2913379"/>
            <a:ext cx="43821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~/bootcamp/dense.s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97925" y="2898140"/>
            <a:ext cx="3807460" cy="124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7505" indent="-325755">
              <a:lnSpc>
                <a:spcPts val="4790"/>
              </a:lnSpc>
              <a:spcBef>
                <a:spcPts val="100"/>
              </a:spcBef>
              <a:buChar char="·"/>
              <a:tabLst>
                <a:tab pos="358140" algn="l"/>
              </a:tabLst>
            </a:pP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mv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70" dirty="0">
                <a:solidFill>
                  <a:srgbClr val="FDF700"/>
                </a:solidFill>
                <a:latin typeface="Trebuchet MS"/>
                <a:cs typeface="Trebuchet MS"/>
              </a:rPr>
              <a:t>../density.sm</a:t>
            </a:r>
            <a:endParaRPr sz="4200" dirty="0">
              <a:latin typeface="Trebuchet MS"/>
              <a:cs typeface="Trebuchet MS"/>
            </a:endParaRPr>
          </a:p>
          <a:p>
            <a:pPr marL="337820" indent="-325755">
              <a:lnSpc>
                <a:spcPts val="4790"/>
              </a:lnSpc>
              <a:buChar char="·"/>
              <a:tabLst>
                <a:tab pos="338455" algn="l"/>
              </a:tabLst>
            </a:pP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rm </a:t>
            </a:r>
            <a:r>
              <a:rPr sz="4200" spc="204" dirty="0">
                <a:solidFill>
                  <a:srgbClr val="FDF700"/>
                </a:solidFill>
                <a:latin typeface="Trebuchet MS"/>
                <a:cs typeface="Trebuchet MS"/>
              </a:rPr>
              <a:t>*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A346D-B8C3-57B8-915D-411AD0D18AE3}"/>
              </a:ext>
            </a:extLst>
          </p:cNvPr>
          <p:cNvSpPr txBox="1"/>
          <p:nvPr/>
        </p:nvSpPr>
        <p:spPr>
          <a:xfrm>
            <a:off x="2540000" y="4552325"/>
            <a:ext cx="6507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rm -</a:t>
            </a:r>
            <a:r>
              <a:rPr lang="en-US" sz="2800" dirty="0" err="1">
                <a:solidFill>
                  <a:schemeClr val="bg2"/>
                </a:solidFill>
              </a:rPr>
              <a:t>i</a:t>
            </a:r>
            <a:r>
              <a:rPr lang="en-US" sz="2800" dirty="0">
                <a:solidFill>
                  <a:schemeClr val="bg2"/>
                </a:solidFill>
              </a:rPr>
              <a:t> *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20327-F1A9-2EB7-446C-FBBEDDE4140C}"/>
              </a:ext>
            </a:extLst>
          </p:cNvPr>
          <p:cNvSpPr txBox="1"/>
          <p:nvPr/>
        </p:nvSpPr>
        <p:spPr>
          <a:xfrm>
            <a:off x="482600" y="9067800"/>
            <a:ext cx="6179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=&gt; interactive option, will prompt you before deleting anything</a:t>
            </a:r>
          </a:p>
        </p:txBody>
      </p:sp>
    </p:spTree>
    <p:extLst>
      <p:ext uri="{BB962C8B-B14F-4D97-AF65-F5344CB8AC3E}">
        <p14:creationId xmlns:p14="http://schemas.microsoft.com/office/powerpoint/2010/main" val="4161282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0E8181-E996-3A4D-9CD1-909A3B26ACF2}"/>
              </a:ext>
            </a:extLst>
          </p:cNvPr>
          <p:cNvSpPr/>
          <p:nvPr/>
        </p:nvSpPr>
        <p:spPr>
          <a:xfrm>
            <a:off x="330200" y="1905000"/>
            <a:ext cx="126746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FFC000"/>
                </a:solidFill>
              </a:rPr>
              <a:t>wc</a:t>
            </a:r>
            <a:r>
              <a:rPr lang="en-US" sz="3600" dirty="0">
                <a:solidFill>
                  <a:schemeClr val="bg1"/>
                </a:solidFill>
              </a:rPr>
              <a:t> counts lines, words, and characters in its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cat</a:t>
            </a:r>
            <a:r>
              <a:rPr lang="en-US" sz="3600" dirty="0">
                <a:solidFill>
                  <a:schemeClr val="bg1"/>
                </a:solidFill>
              </a:rPr>
              <a:t> displays the contents of its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sort</a:t>
            </a:r>
            <a:r>
              <a:rPr lang="en-US" sz="3600" dirty="0">
                <a:solidFill>
                  <a:schemeClr val="bg1"/>
                </a:solidFill>
              </a:rPr>
              <a:t> sorts its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head</a:t>
            </a:r>
            <a:r>
              <a:rPr lang="en-US" sz="3600" dirty="0">
                <a:solidFill>
                  <a:schemeClr val="bg1"/>
                </a:solidFill>
              </a:rPr>
              <a:t> displays the first 10 lines of its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tail</a:t>
            </a:r>
            <a:r>
              <a:rPr lang="en-US" sz="3600" dirty="0">
                <a:solidFill>
                  <a:schemeClr val="bg1"/>
                </a:solidFill>
              </a:rPr>
              <a:t> displays the last 10 lines of its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command &gt; [file]</a:t>
            </a:r>
            <a:r>
              <a:rPr lang="en-US" sz="3600" dirty="0">
                <a:solidFill>
                  <a:schemeClr val="bg1"/>
                </a:solidFill>
              </a:rPr>
              <a:t> redirects a command’s output to a file (overwriting any existing content).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ED0AD429-2340-8D4E-8FF2-E6C63B6E2ED1}"/>
              </a:ext>
            </a:extLst>
          </p:cNvPr>
          <p:cNvSpPr txBox="1"/>
          <p:nvPr/>
        </p:nvSpPr>
        <p:spPr>
          <a:xfrm>
            <a:off x="2420937" y="876806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900" dirty="0">
              <a:latin typeface="Trebuchet MS"/>
              <a:cs typeface="Trebuchet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33BFF-F465-6328-4C59-D81293190BA3}"/>
              </a:ext>
            </a:extLst>
          </p:cNvPr>
          <p:cNvSpPr txBox="1"/>
          <p:nvPr/>
        </p:nvSpPr>
        <p:spPr>
          <a:xfrm>
            <a:off x="9533027" y="9137456"/>
            <a:ext cx="3114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echo "Hello, World!" &gt; </a:t>
            </a:r>
            <a:r>
              <a:rPr lang="en-US" dirty="0" err="1"/>
              <a:t>hello.txt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858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0E8181-E996-3A4D-9CD1-909A3B26ACF2}"/>
              </a:ext>
            </a:extLst>
          </p:cNvPr>
          <p:cNvSpPr/>
          <p:nvPr/>
        </p:nvSpPr>
        <p:spPr>
          <a:xfrm>
            <a:off x="330200" y="1905000"/>
            <a:ext cx="12674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command &gt;&gt; [file]</a:t>
            </a:r>
            <a:r>
              <a:rPr lang="en-US" sz="3600" dirty="0">
                <a:solidFill>
                  <a:schemeClr val="bg1"/>
                </a:solidFill>
              </a:rPr>
              <a:t> appends a command’s output to a file.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[first] | [second] </a:t>
            </a:r>
            <a:r>
              <a:rPr lang="en-US" sz="3600" dirty="0">
                <a:solidFill>
                  <a:schemeClr val="bg1"/>
                </a:solidFill>
              </a:rPr>
              <a:t>is a pipeline: the output of the first command is used as the input to the second.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The best way to use the shell is to use pipes to combine simple single-purpose programs (filters).</a:t>
            </a: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ED0AD429-2340-8D4E-8FF2-E6C63B6E2ED1}"/>
              </a:ext>
            </a:extLst>
          </p:cNvPr>
          <p:cNvSpPr txBox="1"/>
          <p:nvPr/>
        </p:nvSpPr>
        <p:spPr>
          <a:xfrm>
            <a:off x="2420937" y="876806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9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45045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35212" y="201839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Loops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174693"/>
            <a:ext cx="1143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are a programming construct which allow us to repeat a command or set of commands for each item in a list. As such they are key to productivity improvements through automation 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6F404-A812-E54C-B747-FF2940FE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3581400"/>
            <a:ext cx="5308600" cy="4405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BD89A9-FE80-5843-A7BB-B9CEB7D3D08C}"/>
              </a:ext>
            </a:extLst>
          </p:cNvPr>
          <p:cNvSpPr txBox="1"/>
          <p:nvPr/>
        </p:nvSpPr>
        <p:spPr>
          <a:xfrm>
            <a:off x="8150860" y="9253835"/>
            <a:ext cx="4531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will cover this also with Python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FF07D59-81F9-BF4C-9703-498355956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523230"/>
              </p:ext>
            </p:extLst>
          </p:nvPr>
        </p:nvGraphicFramePr>
        <p:xfrm>
          <a:off x="7645400" y="3886525"/>
          <a:ext cx="396240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2462714415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34148320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3547863291"/>
                    </a:ext>
                  </a:extLst>
                </a:gridCol>
              </a:tblGrid>
              <a:tr h="75895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&lt;=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511239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135471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983826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155749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65159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85A0A7-4959-2C8F-2C18-F154F5A6ED38}"/>
              </a:ext>
            </a:extLst>
          </p:cNvPr>
          <p:cNvSpPr txBox="1"/>
          <p:nvPr/>
        </p:nvSpPr>
        <p:spPr>
          <a:xfrm>
            <a:off x="635000" y="8628431"/>
            <a:ext cx="65032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(initialization; condition; increment/decrement) {</a:t>
            </a:r>
          </a:p>
          <a:p>
            <a:r>
              <a:rPr lang="en-US" dirty="0">
                <a:solidFill>
                  <a:schemeClr val="bg1"/>
                </a:solidFill>
              </a:rPr>
              <a:t>    // Code to be executed in each iteration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5902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Loops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are a programming construct which allow us to repeat a command or set of commands for each item in a list. As such they are key to productivity improvements through automation 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6F404-A812-E54C-B747-FF2940FE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480560"/>
            <a:ext cx="5308600" cy="44050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43B3B9-8FA9-9F4B-B78A-0D2C957CD834}"/>
              </a:ext>
            </a:extLst>
          </p:cNvPr>
          <p:cNvSpPr/>
          <p:nvPr/>
        </p:nvSpPr>
        <p:spPr>
          <a:xfrm>
            <a:off x="7874000" y="3581400"/>
            <a:ext cx="4495800" cy="5304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08D24-A31E-8D43-B492-8374EFE96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0" y="3581400"/>
            <a:ext cx="3557016" cy="548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BD89A9-FE80-5843-A7BB-B9CEB7D3D08C}"/>
              </a:ext>
            </a:extLst>
          </p:cNvPr>
          <p:cNvSpPr txBox="1"/>
          <p:nvPr/>
        </p:nvSpPr>
        <p:spPr>
          <a:xfrm>
            <a:off x="8150860" y="9253835"/>
            <a:ext cx="4531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will cover this also with Python</a:t>
            </a:r>
          </a:p>
        </p:txBody>
      </p:sp>
    </p:spTree>
    <p:extLst>
      <p:ext uri="{BB962C8B-B14F-4D97-AF65-F5344CB8AC3E}">
        <p14:creationId xmlns:p14="http://schemas.microsoft.com/office/powerpoint/2010/main" val="1476182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Loops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$for </a:t>
            </a:r>
            <a:r>
              <a:rPr lang="en-US" sz="3600" dirty="0">
                <a:solidFill>
                  <a:schemeClr val="accent3"/>
                </a:solidFill>
              </a:rPr>
              <a:t>thing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in </a:t>
            </a:r>
            <a:r>
              <a:rPr lang="en-US" sz="3600" dirty="0" err="1">
                <a:solidFill>
                  <a:srgbClr val="00B0F0"/>
                </a:solidFill>
              </a:rPr>
              <a:t>list_of_things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do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	 </a:t>
            </a:r>
            <a:r>
              <a:rPr lang="en-US" sz="3600" dirty="0" err="1">
                <a:solidFill>
                  <a:srgbClr val="FFC000"/>
                </a:solidFill>
              </a:rPr>
              <a:t>operation_using</a:t>
            </a:r>
            <a:r>
              <a:rPr lang="en-US" sz="3600" dirty="0">
                <a:solidFill>
                  <a:srgbClr val="FFC00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$</a:t>
            </a:r>
            <a:r>
              <a:rPr lang="en-US" sz="3600" dirty="0">
                <a:solidFill>
                  <a:schemeClr val="accent3"/>
                </a:solidFill>
              </a:rPr>
              <a:t>thing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done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D85209-3AB8-C34F-8423-3D4F0C53FDD4}"/>
              </a:ext>
            </a:extLst>
          </p:cNvPr>
          <p:cNvSpPr/>
          <p:nvPr/>
        </p:nvSpPr>
        <p:spPr>
          <a:xfrm>
            <a:off x="551039" y="4712613"/>
            <a:ext cx="11051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creatures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BBE175-F4E7-CD46-B1D7-3D14A5E0469E}"/>
              </a:ext>
            </a:extLst>
          </p:cNvPr>
          <p:cNvSpPr/>
          <p:nvPr/>
        </p:nvSpPr>
        <p:spPr>
          <a:xfrm>
            <a:off x="7721600" y="7910945"/>
            <a:ext cx="54387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COMMON NAME: basilisk</a:t>
            </a:r>
          </a:p>
          <a:p>
            <a:r>
              <a:rPr lang="en-US" sz="3200" dirty="0">
                <a:solidFill>
                  <a:schemeClr val="bg1"/>
                </a:solidFill>
              </a:rPr>
              <a:t>COMMON NAME: minotaur</a:t>
            </a:r>
          </a:p>
          <a:p>
            <a:r>
              <a:rPr lang="en-US" sz="3200" dirty="0">
                <a:solidFill>
                  <a:schemeClr val="bg1"/>
                </a:solidFill>
              </a:rPr>
              <a:t>COMMON NAME: unicorn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ED28DB-1239-E94D-B2C3-0958F9F3950F}"/>
              </a:ext>
            </a:extLst>
          </p:cNvPr>
          <p:cNvSpPr/>
          <p:nvPr/>
        </p:nvSpPr>
        <p:spPr>
          <a:xfrm>
            <a:off x="574130" y="6181874"/>
            <a:ext cx="1217667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$ </a:t>
            </a:r>
            <a:r>
              <a:rPr lang="en-US" sz="3200" b="1" dirty="0">
                <a:solidFill>
                  <a:schemeClr val="bg1"/>
                </a:solidFill>
              </a:rPr>
              <a:t>for </a:t>
            </a:r>
            <a:r>
              <a:rPr lang="en-US" sz="3200" dirty="0">
                <a:solidFill>
                  <a:schemeClr val="accent3"/>
                </a:solidFill>
              </a:rPr>
              <a:t>name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in</a:t>
            </a:r>
            <a:r>
              <a:rPr lang="en-US" sz="3200" b="1" dirty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basilisk.dat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minotaur.dat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unicorn.dat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b="1" dirty="0">
                <a:solidFill>
                  <a:schemeClr val="bg1"/>
                </a:solidFill>
              </a:rPr>
              <a:t>do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rgbClr val="FFC000"/>
                </a:solidFill>
              </a:rPr>
              <a:t>head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-n</a:t>
            </a:r>
            <a:r>
              <a:rPr lang="en-US" sz="3200" dirty="0">
                <a:solidFill>
                  <a:schemeClr val="bg1"/>
                </a:solidFill>
              </a:rPr>
              <a:t> 2 $</a:t>
            </a:r>
            <a:r>
              <a:rPr lang="en-US" sz="3200" dirty="0">
                <a:solidFill>
                  <a:schemeClr val="accent3"/>
                </a:solidFill>
              </a:rPr>
              <a:t>name</a:t>
            </a:r>
            <a:r>
              <a:rPr lang="en-US" sz="3200" dirty="0">
                <a:solidFill>
                  <a:schemeClr val="bg1"/>
                </a:solidFill>
              </a:rPr>
              <a:t> | </a:t>
            </a:r>
            <a:r>
              <a:rPr lang="en-US" sz="3200" dirty="0">
                <a:solidFill>
                  <a:srgbClr val="FFC000"/>
                </a:solidFill>
              </a:rPr>
              <a:t>tail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-n</a:t>
            </a:r>
            <a:r>
              <a:rPr lang="en-US" sz="3200" dirty="0">
                <a:solidFill>
                  <a:schemeClr val="bg1"/>
                </a:solidFill>
              </a:rPr>
              <a:t> 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done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Can also use semicolon for new line 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217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Loops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$for </a:t>
            </a:r>
            <a:r>
              <a:rPr lang="en-US" sz="3600" dirty="0">
                <a:solidFill>
                  <a:schemeClr val="accent3"/>
                </a:solidFill>
              </a:rPr>
              <a:t>thing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in </a:t>
            </a:r>
            <a:r>
              <a:rPr lang="en-US" sz="3600" dirty="0" err="1">
                <a:solidFill>
                  <a:srgbClr val="00B0F0"/>
                </a:solidFill>
              </a:rPr>
              <a:t>list_of_things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do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	 </a:t>
            </a:r>
            <a:r>
              <a:rPr lang="en-US" sz="3600" dirty="0" err="1">
                <a:solidFill>
                  <a:srgbClr val="FFC000"/>
                </a:solidFill>
              </a:rPr>
              <a:t>operation_using</a:t>
            </a:r>
            <a:r>
              <a:rPr lang="en-US" sz="3600" dirty="0">
                <a:solidFill>
                  <a:srgbClr val="FFC00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$</a:t>
            </a:r>
            <a:r>
              <a:rPr lang="en-US" sz="3600" dirty="0">
                <a:solidFill>
                  <a:schemeClr val="accent3"/>
                </a:solidFill>
              </a:rPr>
              <a:t>thing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done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D85209-3AB8-C34F-8423-3D4F0C53FDD4}"/>
              </a:ext>
            </a:extLst>
          </p:cNvPr>
          <p:cNvSpPr/>
          <p:nvPr/>
        </p:nvSpPr>
        <p:spPr>
          <a:xfrm>
            <a:off x="556350" y="5105400"/>
            <a:ext cx="11051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creatures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ED28DB-1239-E94D-B2C3-0958F9F3950F}"/>
              </a:ext>
            </a:extLst>
          </p:cNvPr>
          <p:cNvSpPr/>
          <p:nvPr/>
        </p:nvSpPr>
        <p:spPr>
          <a:xfrm>
            <a:off x="574130" y="6181874"/>
            <a:ext cx="1217667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$ </a:t>
            </a:r>
            <a:r>
              <a:rPr lang="en-US" sz="3200" b="1" dirty="0">
                <a:solidFill>
                  <a:schemeClr val="bg1"/>
                </a:solidFill>
              </a:rPr>
              <a:t>for </a:t>
            </a:r>
            <a:r>
              <a:rPr lang="en-US" sz="3200" dirty="0">
                <a:solidFill>
                  <a:schemeClr val="accent3"/>
                </a:solidFill>
              </a:rPr>
              <a:t>filename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in</a:t>
            </a:r>
            <a:r>
              <a:rPr lang="en-US" sz="3200" b="1" dirty="0">
                <a:solidFill>
                  <a:srgbClr val="00B0F0"/>
                </a:solidFill>
              </a:rPr>
              <a:t> </a:t>
            </a:r>
            <a:r>
              <a:rPr lang="en-US" sz="3200" dirty="0">
                <a:solidFill>
                  <a:srgbClr val="00B0F0"/>
                </a:solidFill>
              </a:rPr>
              <a:t>*.</a:t>
            </a:r>
            <a:r>
              <a:rPr lang="en-US" sz="3200" dirty="0" err="1">
                <a:solidFill>
                  <a:srgbClr val="00B0F0"/>
                </a:solidFill>
              </a:rPr>
              <a:t>dat</a:t>
            </a:r>
            <a:endParaRPr lang="en-US" sz="3200" dirty="0">
              <a:solidFill>
                <a:srgbClr val="00B0F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b="1" dirty="0">
                <a:solidFill>
                  <a:schemeClr val="bg1"/>
                </a:solidFill>
              </a:rPr>
              <a:t>do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rgbClr val="FFC000"/>
                </a:solidFill>
              </a:rPr>
              <a:t>cp</a:t>
            </a:r>
            <a:r>
              <a:rPr lang="en-US" sz="3200" dirty="0">
                <a:solidFill>
                  <a:schemeClr val="bg1"/>
                </a:solidFill>
              </a:rPr>
              <a:t>  $</a:t>
            </a:r>
            <a:r>
              <a:rPr lang="en-US" sz="3200" dirty="0">
                <a:solidFill>
                  <a:schemeClr val="accent3"/>
                </a:solidFill>
              </a:rPr>
              <a:t>filename </a:t>
            </a:r>
            <a:r>
              <a:rPr lang="en-US" sz="3200" dirty="0">
                <a:solidFill>
                  <a:schemeClr val="bg1"/>
                </a:solidFill>
              </a:rPr>
              <a:t>original-$</a:t>
            </a:r>
            <a:r>
              <a:rPr lang="en-US" sz="3200" dirty="0">
                <a:solidFill>
                  <a:schemeClr val="accent3"/>
                </a:solidFill>
              </a:rPr>
              <a:t>filename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done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164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689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A for loop repeats commands once for every thing in a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Every for loop needs a variable to refer to the thing it is currently operating 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Use </a:t>
            </a:r>
            <a:r>
              <a:rPr lang="en-US" sz="3400" dirty="0">
                <a:solidFill>
                  <a:srgbClr val="00B050"/>
                </a:solidFill>
              </a:rPr>
              <a:t>$name</a:t>
            </a:r>
            <a:r>
              <a:rPr lang="en-US" sz="3400" dirty="0">
                <a:solidFill>
                  <a:schemeClr val="bg1"/>
                </a:solidFill>
              </a:rPr>
              <a:t> to expand a variable (i.e., get its value).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Do not use spaces, quotes, or wildcard characters such as ‘*’ or ‘?’ in filenames, as it complicates variable expansion.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Give files consistent names that are easy to match with wildcard patterns to make it easy to select them for looping.</a:t>
            </a:r>
          </a:p>
          <a:p>
            <a:endParaRPr lang="en-US" sz="3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394C4-674D-B045-9DEF-E8ECEA1A59EC}"/>
              </a:ext>
            </a:extLst>
          </p:cNvPr>
          <p:cNvSpPr txBox="1"/>
          <p:nvPr/>
        </p:nvSpPr>
        <p:spPr>
          <a:xfrm>
            <a:off x="738378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9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4818" y="3779521"/>
            <a:ext cx="3535679" cy="5433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60620" y="3154679"/>
            <a:ext cx="3070860" cy="5036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55380" y="4221481"/>
            <a:ext cx="3741420" cy="50520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98675" y="1175005"/>
            <a:ext cx="9411335" cy="133350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625725" marR="5080" indent="-2613025">
              <a:lnSpc>
                <a:spcPts val="5020"/>
              </a:lnSpc>
              <a:spcBef>
                <a:spcPts val="480"/>
              </a:spcBef>
            </a:pPr>
            <a:r>
              <a:rPr sz="4400" spc="-285" dirty="0">
                <a:solidFill>
                  <a:srgbClr val="FDFEFE"/>
                </a:solidFill>
                <a:latin typeface="Trebuchet MS"/>
                <a:cs typeface="Trebuchet MS"/>
              </a:rPr>
              <a:t>Scientific </a:t>
            </a:r>
            <a:r>
              <a:rPr sz="4400" spc="-150" dirty="0">
                <a:solidFill>
                  <a:srgbClr val="FDFEFE"/>
                </a:solidFill>
                <a:latin typeface="Trebuchet MS"/>
                <a:cs typeface="Trebuchet MS"/>
              </a:rPr>
              <a:t>workstations </a:t>
            </a:r>
            <a:r>
              <a:rPr sz="4400" spc="-200" dirty="0">
                <a:solidFill>
                  <a:srgbClr val="FDFEFE"/>
                </a:solidFill>
                <a:latin typeface="Trebuchet MS"/>
                <a:cs typeface="Trebuchet MS"/>
              </a:rPr>
              <a:t>use </a:t>
            </a:r>
            <a:r>
              <a:rPr sz="4400" spc="-434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400" spc="-10" dirty="0">
                <a:solidFill>
                  <a:srgbClr val="FDFEFE"/>
                </a:solidFill>
                <a:latin typeface="Trebuchet MS"/>
                <a:cs typeface="Trebuchet MS"/>
              </a:rPr>
              <a:t>UNIX-based  </a:t>
            </a:r>
            <a:r>
              <a:rPr sz="4400" spc="-225" dirty="0">
                <a:solidFill>
                  <a:srgbClr val="FDFEFE"/>
                </a:solidFill>
                <a:latin typeface="Trebuchet MS"/>
                <a:cs typeface="Trebuchet MS"/>
              </a:rPr>
              <a:t>operating</a:t>
            </a:r>
            <a:r>
              <a:rPr sz="4400" spc="-11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400" spc="-215" dirty="0">
                <a:solidFill>
                  <a:srgbClr val="FDFEFE"/>
                </a:solidFill>
                <a:latin typeface="Trebuchet MS"/>
                <a:cs typeface="Trebuchet MS"/>
              </a:rPr>
              <a:t>system</a:t>
            </a:r>
            <a:endParaRPr sz="4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Bash scripts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can I save and re-use commands?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D85209-3AB8-C34F-8423-3D4F0C53FDD4}"/>
              </a:ext>
            </a:extLst>
          </p:cNvPr>
          <p:cNvSpPr/>
          <p:nvPr/>
        </p:nvSpPr>
        <p:spPr>
          <a:xfrm>
            <a:off x="561430" y="2467437"/>
            <a:ext cx="11051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alkanes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33357-57A0-5847-ACF1-166D562353F4}"/>
              </a:ext>
            </a:extLst>
          </p:cNvPr>
          <p:cNvSpPr txBox="1"/>
          <p:nvPr/>
        </p:nvSpPr>
        <p:spPr>
          <a:xfrm>
            <a:off x="637540" y="3052212"/>
            <a:ext cx="114300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Terminal you can write scripts, documents using vim*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 </a:t>
            </a:r>
            <a:r>
              <a:rPr lang="en-US" sz="3200" i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middle.sh</a:t>
            </a:r>
            <a:endParaRPr lang="en-US" sz="3200" i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should have an empty text document</a:t>
            </a: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write using vim.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(insert)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your code </a:t>
            </a:r>
            <a:r>
              <a:rPr lang="en-US" sz="3200" dirty="0">
                <a:solidFill>
                  <a:srgbClr val="FFC000"/>
                </a:solidFill>
              </a:rPr>
              <a:t>head -n 15 </a:t>
            </a:r>
            <a:r>
              <a:rPr lang="en-US" sz="3200" dirty="0" err="1">
                <a:solidFill>
                  <a:srgbClr val="FFC000"/>
                </a:solidFill>
              </a:rPr>
              <a:t>octane.pdb</a:t>
            </a:r>
            <a:r>
              <a:rPr lang="en-US" sz="3200" dirty="0">
                <a:solidFill>
                  <a:srgbClr val="FFC000"/>
                </a:solidFill>
              </a:rPr>
              <a:t> | tail -n 5 </a:t>
            </a:r>
            <a:endParaRPr lang="en-US" sz="3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to stop writing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wq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your keyboard to write and quite the text file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in bash ($) 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middle.sh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880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Bash scripts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can I save and re-use commands?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33357-57A0-5847-ACF1-166D562353F4}"/>
              </a:ext>
            </a:extLst>
          </p:cNvPr>
          <p:cNvSpPr txBox="1"/>
          <p:nvPr/>
        </p:nvSpPr>
        <p:spPr>
          <a:xfrm>
            <a:off x="614680" y="2182743"/>
            <a:ext cx="114300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general script </a:t>
            </a:r>
          </a:p>
          <a:p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2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 </a:t>
            </a:r>
            <a:r>
              <a:rPr lang="en-US" sz="3200" i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middle.sh</a:t>
            </a:r>
            <a:endParaRPr lang="en-US" sz="3200" i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write using vim.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(insert)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your code </a:t>
            </a:r>
            <a:r>
              <a:rPr lang="en-US" sz="3200" dirty="0">
                <a:solidFill>
                  <a:srgbClr val="FFC000"/>
                </a:solidFill>
              </a:rPr>
              <a:t>head -n 15 </a:t>
            </a:r>
            <a:r>
              <a:rPr lang="en-US" sz="3200" dirty="0">
                <a:solidFill>
                  <a:srgbClr val="FF02D2"/>
                </a:solidFill>
              </a:rPr>
              <a:t>$1 </a:t>
            </a:r>
            <a:r>
              <a:rPr lang="en-US" sz="3200" dirty="0">
                <a:solidFill>
                  <a:srgbClr val="FFC000"/>
                </a:solidFill>
              </a:rPr>
              <a:t>| tail -n 5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Previously (</a:t>
            </a:r>
            <a:r>
              <a:rPr lang="en-US" sz="3200" dirty="0">
                <a:solidFill>
                  <a:srgbClr val="FFC000"/>
                </a:solidFill>
              </a:rPr>
              <a:t>head -n 15 </a:t>
            </a:r>
            <a:r>
              <a:rPr lang="en-US" sz="3200" dirty="0" err="1">
                <a:solidFill>
                  <a:srgbClr val="FFC000"/>
                </a:solidFill>
              </a:rPr>
              <a:t>octane.pdb</a:t>
            </a:r>
            <a:r>
              <a:rPr lang="en-US" sz="3200" dirty="0">
                <a:solidFill>
                  <a:srgbClr val="FFC000"/>
                </a:solidFill>
              </a:rPr>
              <a:t> | tail -n 5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endParaRPr lang="en-US" sz="3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to stop writing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wq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your keyboard to write and quite the text file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in bash - 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middle.sh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octane.pdb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in bash - 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middle.sh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pentane.pdb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251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Bash scripts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can I save and re-use commands?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33357-57A0-5847-ACF1-166D562353F4}"/>
              </a:ext>
            </a:extLst>
          </p:cNvPr>
          <p:cNvSpPr txBox="1"/>
          <p:nvPr/>
        </p:nvSpPr>
        <p:spPr>
          <a:xfrm>
            <a:off x="614680" y="2182743"/>
            <a:ext cx="114300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general script </a:t>
            </a:r>
          </a:p>
          <a:p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2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 </a:t>
            </a:r>
            <a:r>
              <a:rPr lang="en-US" sz="3200" i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script.sh</a:t>
            </a:r>
            <a:endParaRPr lang="en-US" sz="3200" i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write using vim.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(insert)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your code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head -n </a:t>
            </a:r>
            <a:r>
              <a:rPr lang="en-US" sz="3200" dirty="0">
                <a:solidFill>
                  <a:srgbClr val="FF02D2"/>
                </a:solidFill>
              </a:rPr>
              <a:t>$2 </a:t>
            </a:r>
            <a:r>
              <a:rPr lang="en-US" sz="3200" dirty="0">
                <a:solidFill>
                  <a:srgbClr val="00B050"/>
                </a:solidFill>
              </a:rPr>
              <a:t>$1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tail -n </a:t>
            </a:r>
            <a:r>
              <a:rPr lang="en-US" sz="3200" dirty="0">
                <a:solidFill>
                  <a:srgbClr val="FF0000"/>
                </a:solidFill>
              </a:rPr>
              <a:t>$3</a:t>
            </a:r>
            <a:r>
              <a:rPr lang="en-US" sz="3200" dirty="0">
                <a:solidFill>
                  <a:srgbClr val="FF02D2"/>
                </a:solidFill>
              </a:rPr>
              <a:t> </a:t>
            </a:r>
            <a:r>
              <a:rPr lang="en-US" sz="3200" dirty="0">
                <a:solidFill>
                  <a:srgbClr val="00B050"/>
                </a:solidFill>
              </a:rPr>
              <a:t>$1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to stop writing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wq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your keyboard to write and quite the text file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in bash - 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script.sh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‘*.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</a:t>
            </a:r>
            <a:r>
              <a:rPr lang="en-US" sz="3200" dirty="0">
                <a:solidFill>
                  <a:srgbClr val="FF02D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1683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33357-57A0-5847-ACF1-166D562353F4}"/>
              </a:ext>
            </a:extLst>
          </p:cNvPr>
          <p:cNvSpPr txBox="1"/>
          <p:nvPr/>
        </p:nvSpPr>
        <p:spPr>
          <a:xfrm>
            <a:off x="635000" y="2352169"/>
            <a:ext cx="114300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Save commands in files (usually called shell scripts) for re-use.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bash [filename] runs the commands saved in a file.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$1, $2, etc., refer to the first command-line argument, the second command-line argument,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Bonus: </a:t>
            </a:r>
          </a:p>
          <a:p>
            <a:r>
              <a:rPr lang="en-US" sz="3200" dirty="0" err="1">
                <a:solidFill>
                  <a:schemeClr val="bg2"/>
                </a:solidFill>
                <a:effectLst/>
                <a:latin typeface="inherit"/>
              </a:rPr>
              <a:t>chmod</a:t>
            </a:r>
            <a:r>
              <a:rPr lang="en-US" sz="3200" dirty="0">
                <a:solidFill>
                  <a:schemeClr val="bg2"/>
                </a:solidFill>
              </a:rPr>
              <a:t> +x executable</a:t>
            </a:r>
          </a:p>
          <a:p>
            <a:r>
              <a:rPr lang="en-US" sz="3200" dirty="0">
                <a:solidFill>
                  <a:schemeClr val="bg2"/>
                </a:solidFill>
              </a:rPr>
              <a:t>./executable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883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24840" y="2075021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561430" y="2467437"/>
            <a:ext cx="1105145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 inside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lines have contain </a:t>
            </a:r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‘not’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(find) </a:t>
            </a: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Is not the true Tao, until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"My Thesis" not found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Today it is not working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068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24840" y="2075021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561430" y="2467437"/>
            <a:ext cx="11051450" cy="10772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–w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–w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“is not”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</a:t>
            </a:r>
            <a:r>
              <a:rPr lang="en-US" sz="32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case insensitive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–n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number lines </a:t>
            </a: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–v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invert search</a:t>
            </a: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–r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recursive search</a:t>
            </a: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- - help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 space)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418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24840" y="2075021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561430" y="2467437"/>
            <a:ext cx="11493410" cy="8433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Lets search recursively through the whole directory 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–r Yesterday </a:t>
            </a:r>
            <a:endParaRPr lang="en-US" sz="5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data/</a:t>
            </a:r>
            <a:r>
              <a:rPr lang="en-US" sz="24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LittleWomen.txt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:"Yesterday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when Aunt was asleep and I was trying to be as still as a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data/</a:t>
            </a:r>
            <a:r>
              <a:rPr lang="en-US" sz="24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LittleWomen.txt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:Yesterday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dinner, when an Austrian officer stared at us and then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data/</a:t>
            </a:r>
            <a:r>
              <a:rPr lang="en-US" sz="24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LittleWomen.txt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:Yesterday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was a quiet day spent in teaching, sewing, and writing in my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haiku.txt: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Yesterday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worked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3219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579210" y="12192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619850" y="1455475"/>
            <a:ext cx="12130950" cy="9264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-E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o”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 the 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-E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option and put the pattern in quotes to prevent the shell from trying to interpret 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the pattern anchors the match to the start of the line.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matches a single character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 matches an actual ‘o’.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2"/>
                </a:solidFill>
              </a:rPr>
              <a:t>(lines that start with any character </a:t>
            </a:r>
          </a:p>
          <a:p>
            <a:r>
              <a:rPr lang="en-US" sz="2400" dirty="0">
                <a:solidFill>
                  <a:schemeClr val="bg2"/>
                </a:solidFill>
              </a:rPr>
              <a:t>followed by "o")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910DEA-5D11-7C4E-A789-559C5996E157}"/>
              </a:ext>
            </a:extLst>
          </p:cNvPr>
          <p:cNvGrpSpPr/>
          <p:nvPr/>
        </p:nvGrpSpPr>
        <p:grpSpPr>
          <a:xfrm>
            <a:off x="7493000" y="6431280"/>
            <a:ext cx="5029200" cy="3352800"/>
            <a:chOff x="6959600" y="3200400"/>
            <a:chExt cx="5791200" cy="43434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BECF9B-D7D6-DE4E-8AFE-674B81152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9600" y="3200400"/>
              <a:ext cx="5791200" cy="43434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96C073-0903-5A4A-B96A-343FFFCFC910}"/>
                </a:ext>
              </a:extLst>
            </p:cNvPr>
            <p:cNvSpPr/>
            <p:nvPr/>
          </p:nvSpPr>
          <p:spPr>
            <a:xfrm>
              <a:off x="9093200" y="3208020"/>
              <a:ext cx="3200400" cy="1883333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0" dirty="0">
                  <a:solidFill>
                    <a:srgbClr val="FFC000"/>
                  </a:solidFill>
                </a:rPr>
                <a:t>^,*,+,?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23D52B-9866-0845-9186-A0DEB4CCDE25}"/>
                </a:ext>
              </a:extLst>
            </p:cNvPr>
            <p:cNvSpPr/>
            <p:nvPr/>
          </p:nvSpPr>
          <p:spPr>
            <a:xfrm>
              <a:off x="8636000" y="6477000"/>
              <a:ext cx="2057400" cy="381000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ungsuh" panose="02030600000101010101" pitchFamily="18" charset="-127"/>
                  <a:ea typeface="Gungsuh" panose="02030600000101010101" pitchFamily="18" charset="-127"/>
                </a:rPr>
                <a:t>cards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8439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24840" y="2075021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561430" y="2467437"/>
            <a:ext cx="11493410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shell-lesson-data/exercise-data/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for 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 Meg Beth Amy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echo $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–ow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$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LittleWomen.txt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</a:p>
          <a:p>
            <a:br>
              <a:rPr lang="en-US" dirty="0"/>
            </a:b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-o,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--only-matching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-w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b="1" dirty="0">
                <a:solidFill>
                  <a:schemeClr val="bg1"/>
                </a:solidFill>
              </a:rPr>
              <a:t>--word-</a:t>
            </a:r>
            <a:r>
              <a:rPr lang="en-US" sz="2800" b="1" dirty="0" err="1">
                <a:solidFill>
                  <a:schemeClr val="bg1"/>
                </a:solidFill>
              </a:rPr>
              <a:t>regexp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429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579210" y="16002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632550" y="1828800"/>
            <a:ext cx="110514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1D7CDE-F705-194C-9F04-A2A63E691956}"/>
              </a:ext>
            </a:extLst>
          </p:cNvPr>
          <p:cNvGrpSpPr/>
          <p:nvPr/>
        </p:nvGrpSpPr>
        <p:grpSpPr>
          <a:xfrm>
            <a:off x="632550" y="3360360"/>
            <a:ext cx="7162800" cy="5399782"/>
            <a:chOff x="1016000" y="2677418"/>
            <a:chExt cx="7772400" cy="60199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1FFFC3-361D-A14C-9A42-74EB0BD99EEE}"/>
                </a:ext>
              </a:extLst>
            </p:cNvPr>
            <p:cNvSpPr/>
            <p:nvPr/>
          </p:nvSpPr>
          <p:spPr>
            <a:xfrm>
              <a:off x="1016000" y="2677418"/>
              <a:ext cx="7772400" cy="6009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875680-AD6C-DD4E-82F6-3ECC794F9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1455" y="2819400"/>
              <a:ext cx="7285945" cy="5877925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B3C84BF-D924-DC4C-AA4E-8816228BC892}"/>
              </a:ext>
            </a:extLst>
          </p:cNvPr>
          <p:cNvSpPr/>
          <p:nvPr/>
        </p:nvSpPr>
        <p:spPr>
          <a:xfrm>
            <a:off x="8666122" y="3365796"/>
            <a:ext cx="4922878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 –type d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 –type f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 –name “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184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46D40A54-DE41-654A-876E-48825778AD49}"/>
              </a:ext>
            </a:extLst>
          </p:cNvPr>
          <p:cNvSpPr txBox="1"/>
          <p:nvPr/>
        </p:nvSpPr>
        <p:spPr>
          <a:xfrm>
            <a:off x="1092200" y="533400"/>
            <a:ext cx="10057130" cy="2232662"/>
          </a:xfrm>
          <a:prstGeom prst="rect">
            <a:avLst/>
          </a:prstGeom>
        </p:spPr>
        <p:txBody>
          <a:bodyPr vert="horz" wrap="square" lIns="0" tIns="326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70"/>
              </a:spcBef>
            </a:pPr>
            <a:r>
              <a:rPr lang="en-US" sz="6000" spc="55" dirty="0">
                <a:solidFill>
                  <a:srgbClr val="FFFFFF"/>
                </a:solidFill>
                <a:latin typeface="Arial"/>
                <a:cs typeface="Arial"/>
              </a:rPr>
              <a:t>Why UNIX? </a:t>
            </a:r>
          </a:p>
          <a:p>
            <a:pPr marL="12700">
              <a:lnSpc>
                <a:spcPct val="100000"/>
              </a:lnSpc>
              <a:spcBef>
                <a:spcPts val="2570"/>
              </a:spcBef>
            </a:pPr>
            <a:endParaRPr sz="4200" dirty="0">
              <a:latin typeface="Arial"/>
              <a:cs typeface="Arial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7D89CD69-57EB-5C43-A7A9-F5E6E3410E99}"/>
              </a:ext>
            </a:extLst>
          </p:cNvPr>
          <p:cNvSpPr txBox="1"/>
          <p:nvPr/>
        </p:nvSpPr>
        <p:spPr>
          <a:xfrm>
            <a:off x="1117600" y="2133600"/>
            <a:ext cx="10057130" cy="3915174"/>
          </a:xfrm>
          <a:prstGeom prst="rect">
            <a:avLst/>
          </a:prstGeom>
        </p:spPr>
        <p:txBody>
          <a:bodyPr vert="horz" wrap="square" lIns="0" tIns="32639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2570"/>
              </a:spcBef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Arial"/>
                <a:cs typeface="Arial"/>
              </a:rPr>
              <a:t>Multitasking</a:t>
            </a:r>
          </a:p>
          <a:p>
            <a:pPr marL="584200" indent="-571500">
              <a:lnSpc>
                <a:spcPct val="100000"/>
              </a:lnSpc>
              <a:spcBef>
                <a:spcPts val="2570"/>
              </a:spcBef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Arial"/>
                <a:cs typeface="Arial"/>
              </a:rPr>
              <a:t>Multiuser</a:t>
            </a:r>
          </a:p>
          <a:p>
            <a:pPr marL="584200" indent="-571500">
              <a:lnSpc>
                <a:spcPct val="100000"/>
              </a:lnSpc>
              <a:spcBef>
                <a:spcPts val="2570"/>
              </a:spcBef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Arial"/>
                <a:cs typeface="Arial"/>
              </a:rPr>
              <a:t>Access data stored in another computer</a:t>
            </a:r>
          </a:p>
          <a:p>
            <a:pPr marL="584200" indent="-571500">
              <a:lnSpc>
                <a:spcPct val="100000"/>
              </a:lnSpc>
              <a:spcBef>
                <a:spcPts val="2570"/>
              </a:spcBef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Arial"/>
                <a:cs typeface="Arial"/>
              </a:rPr>
              <a:t>Able to store large data sets </a:t>
            </a:r>
          </a:p>
        </p:txBody>
      </p:sp>
    </p:spTree>
    <p:extLst>
      <p:ext uri="{BB962C8B-B14F-4D97-AF65-F5344CB8AC3E}">
        <p14:creationId xmlns:p14="http://schemas.microsoft.com/office/powerpoint/2010/main" val="12490599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33357-57A0-5847-ACF1-166D562353F4}"/>
              </a:ext>
            </a:extLst>
          </p:cNvPr>
          <p:cNvSpPr txBox="1"/>
          <p:nvPr/>
        </p:nvSpPr>
        <p:spPr>
          <a:xfrm>
            <a:off x="635000" y="2352169"/>
            <a:ext cx="11430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find</a:t>
            </a:r>
            <a:r>
              <a:rPr lang="en-US" sz="3200" dirty="0">
                <a:solidFill>
                  <a:schemeClr val="bg1"/>
                </a:solidFill>
              </a:rPr>
              <a:t> finds files with specific properties that match patterns.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grep</a:t>
            </a:r>
            <a:r>
              <a:rPr lang="en-US" sz="3200" dirty="0">
                <a:solidFill>
                  <a:schemeClr val="bg1"/>
                </a:solidFill>
              </a:rPr>
              <a:t> selects lines in files that match patterns.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[command]--help </a:t>
            </a:r>
            <a:r>
              <a:rPr lang="en-US" sz="3200" dirty="0">
                <a:solidFill>
                  <a:schemeClr val="bg1"/>
                </a:solidFill>
              </a:rPr>
              <a:t> display information on how to use these commands or programs.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man [command]</a:t>
            </a:r>
            <a:r>
              <a:rPr lang="en-US" sz="3200" dirty="0">
                <a:solidFill>
                  <a:schemeClr val="bg1"/>
                </a:solidFill>
              </a:rPr>
              <a:t> displays the manual page for a given command.</a:t>
            </a:r>
          </a:p>
        </p:txBody>
      </p:sp>
    </p:spTree>
    <p:extLst>
      <p:ext uri="{BB962C8B-B14F-4D97-AF65-F5344CB8AC3E}">
        <p14:creationId xmlns:p14="http://schemas.microsoft.com/office/powerpoint/2010/main" val="31493015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9">
            <a:extLst>
              <a:ext uri="{FF2B5EF4-FFF2-40B4-BE49-F238E27FC236}">
                <a16:creationId xmlns:a16="http://schemas.microsoft.com/office/drawing/2014/main" id="{1D62B1C7-6FA2-E844-A68D-9989D704EC34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History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8A65F-0AD8-F64A-B5B7-7D8D0EFB6413}"/>
              </a:ext>
            </a:extLst>
          </p:cNvPr>
          <p:cNvSpPr txBox="1"/>
          <p:nvPr/>
        </p:nvSpPr>
        <p:spPr>
          <a:xfrm>
            <a:off x="635000" y="2352169"/>
            <a:ext cx="11430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Save your work with </a:t>
            </a:r>
            <a:r>
              <a:rPr lang="en-US" sz="3200" dirty="0">
                <a:solidFill>
                  <a:srgbClr val="FFC000"/>
                </a:solidFill>
              </a:rPr>
              <a:t>history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history &gt; </a:t>
            </a:r>
            <a:r>
              <a:rPr lang="en-US" sz="3200" dirty="0" err="1">
                <a:solidFill>
                  <a:schemeClr val="bg1"/>
                </a:solidFill>
              </a:rPr>
              <a:t>history_text_file.txt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Rerun command with </a:t>
            </a:r>
            <a:r>
              <a:rPr lang="en-US" sz="3200" dirty="0">
                <a:solidFill>
                  <a:srgbClr val="FFC000"/>
                </a:solidFill>
              </a:rPr>
              <a:t>! line number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BC281E-F48E-0F4E-9A02-9F99AB45D2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8" t="21306" r="28320" b="41563"/>
          <a:stretch/>
        </p:blipFill>
        <p:spPr>
          <a:xfrm>
            <a:off x="4978400" y="5043124"/>
            <a:ext cx="7543800" cy="450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715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06900" y="1499107"/>
            <a:ext cx="42468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80" dirty="0">
                <a:solidFill>
                  <a:srgbClr val="FDFEFE"/>
                </a:solidFill>
                <a:latin typeface="Trebuchet MS"/>
                <a:cs typeface="Trebuchet MS"/>
              </a:rPr>
              <a:t>Vim</a:t>
            </a:r>
            <a:r>
              <a:rPr sz="48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800" spc="-215" dirty="0">
                <a:solidFill>
                  <a:srgbClr val="FDFEFE"/>
                </a:solidFill>
                <a:latin typeface="Trebuchet MS"/>
                <a:cs typeface="Trebuchet MS"/>
              </a:rPr>
              <a:t>walkthrough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20061" y="4190491"/>
            <a:ext cx="918591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heavy" spc="-210" dirty="0">
                <a:solidFill>
                  <a:srgbClr val="FF00FF"/>
                </a:solidFill>
                <a:uFill>
                  <a:solidFill>
                    <a:srgbClr val="FF00FF"/>
                  </a:solidFill>
                </a:uFill>
                <a:latin typeface="Arial"/>
                <a:cs typeface="Arial"/>
                <a:hlinkClick r:id="rId2"/>
              </a:rPr>
              <a:t>https://www.openvim.com/</a:t>
            </a:r>
            <a:endParaRPr sz="6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83068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36074" y="1499107"/>
            <a:ext cx="6720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10" dirty="0">
                <a:solidFill>
                  <a:srgbClr val="FDFEFE"/>
                </a:solidFill>
                <a:latin typeface="Trebuchet MS"/>
                <a:cs typeface="Trebuchet MS"/>
              </a:rPr>
              <a:t>Remember </a:t>
            </a:r>
            <a:r>
              <a:rPr sz="4800" spc="-285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800" spc="-320" dirty="0">
                <a:solidFill>
                  <a:srgbClr val="FDFEFE"/>
                </a:solidFill>
                <a:latin typeface="Trebuchet MS"/>
                <a:cs typeface="Trebuchet MS"/>
              </a:rPr>
              <a:t>cheat</a:t>
            </a:r>
            <a:r>
              <a:rPr sz="4800" spc="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800" spc="-254" dirty="0">
                <a:solidFill>
                  <a:srgbClr val="FDFEFE"/>
                </a:solidFill>
                <a:latin typeface="Trebuchet MS"/>
                <a:cs typeface="Trebuchet MS"/>
              </a:rPr>
              <a:t>sheet</a:t>
            </a:r>
            <a:endParaRPr sz="4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6325" y="4190491"/>
            <a:ext cx="10840085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6600" dirty="0" err="1">
                <a:latin typeface="Arial"/>
                <a:cs typeface="Arial"/>
                <a:hlinkClick r:id="rId2"/>
              </a:rPr>
              <a:t>Cheatsheet</a:t>
            </a:r>
            <a:endParaRPr sz="6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4734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15232C-E88A-EAC7-8067-6612B4AA26F6}"/>
              </a:ext>
            </a:extLst>
          </p:cNvPr>
          <p:cNvSpPr txBox="1"/>
          <p:nvPr/>
        </p:nvSpPr>
        <p:spPr>
          <a:xfrm>
            <a:off x="5640257" y="3768804"/>
            <a:ext cx="17242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END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0976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>
            <a:extLst>
              <a:ext uri="{FF2B5EF4-FFF2-40B4-BE49-F238E27FC236}">
                <a16:creationId xmlns:a16="http://schemas.microsoft.com/office/drawing/2014/main" id="{8955370C-B1C8-3544-851F-1C266F7E61BD}"/>
              </a:ext>
            </a:extLst>
          </p:cNvPr>
          <p:cNvSpPr txBox="1"/>
          <p:nvPr/>
        </p:nvSpPr>
        <p:spPr>
          <a:xfrm>
            <a:off x="4064000" y="4526280"/>
            <a:ext cx="6720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210" dirty="0">
                <a:solidFill>
                  <a:srgbClr val="FDFEFE"/>
                </a:solidFill>
                <a:latin typeface="Trebuchet MS"/>
                <a:cs typeface="Trebuchet MS"/>
              </a:rPr>
              <a:t>Previous years notes</a:t>
            </a:r>
            <a:endParaRPr sz="4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399251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5600" y="907287"/>
            <a:ext cx="10249535" cy="6372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47775">
              <a:lnSpc>
                <a:spcPct val="100000"/>
              </a:lnSpc>
              <a:spcBef>
                <a:spcPts val="100"/>
              </a:spcBef>
            </a:pPr>
            <a:r>
              <a:rPr sz="4900" spc="-165" dirty="0">
                <a:solidFill>
                  <a:srgbClr val="FDFEFE"/>
                </a:solidFill>
                <a:latin typeface="Trebuchet MS"/>
                <a:cs typeface="Trebuchet MS"/>
              </a:rPr>
              <a:t>Some </a:t>
            </a:r>
            <a:r>
              <a:rPr sz="4900" spc="-130" dirty="0">
                <a:solidFill>
                  <a:srgbClr val="FDFEFE"/>
                </a:solidFill>
                <a:latin typeface="Trebuchet MS"/>
                <a:cs typeface="Trebuchet MS"/>
              </a:rPr>
              <a:t>more</a:t>
            </a:r>
            <a:r>
              <a:rPr sz="4900" spc="-7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235" dirty="0">
                <a:solidFill>
                  <a:srgbClr val="FDFEFE"/>
                </a:solidFill>
                <a:latin typeface="Trebuchet MS"/>
                <a:cs typeface="Trebuchet MS"/>
              </a:rPr>
              <a:t>commands</a:t>
            </a:r>
            <a:endParaRPr sz="4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5700">
              <a:latin typeface="Trebuchet MS"/>
              <a:cs typeface="Trebuchet MS"/>
            </a:endParaRPr>
          </a:p>
          <a:p>
            <a:pPr marL="584200" indent="-571500">
              <a:lnSpc>
                <a:spcPct val="100000"/>
              </a:lnSpc>
              <a:spcBef>
                <a:spcPts val="4425"/>
              </a:spcBef>
              <a:buSzPct val="171428"/>
              <a:buChar char="•"/>
              <a:tabLst>
                <a:tab pos="584200" algn="l"/>
              </a:tabLst>
            </a:pPr>
            <a:r>
              <a:rPr sz="4200" spc="-5" dirty="0">
                <a:solidFill>
                  <a:srgbClr val="FFFFFF"/>
                </a:solidFill>
                <a:latin typeface="Arial"/>
                <a:cs typeface="Arial"/>
              </a:rPr>
              <a:t>rm </a:t>
            </a:r>
            <a:r>
              <a:rPr sz="4200" spc="30" dirty="0">
                <a:solidFill>
                  <a:srgbClr val="FFFFFF"/>
                </a:solidFill>
                <a:latin typeface="Arial"/>
                <a:cs typeface="Arial"/>
              </a:rPr>
              <a:t>-rf </a:t>
            </a:r>
            <a:r>
              <a:rPr sz="4200" spc="3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4200" spc="-85" dirty="0">
                <a:solidFill>
                  <a:srgbClr val="FFFFFF"/>
                </a:solidFill>
                <a:latin typeface="Arial"/>
                <a:cs typeface="Arial"/>
              </a:rPr>
              <a:t>directories</a:t>
            </a:r>
            <a:r>
              <a:rPr sz="42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40" dirty="0">
                <a:solidFill>
                  <a:srgbClr val="FFFFFF"/>
                </a:solidFill>
                <a:latin typeface="Arial"/>
                <a:cs typeface="Arial"/>
              </a:rPr>
              <a:t>(careful!)</a:t>
            </a:r>
            <a:endParaRPr sz="4200">
              <a:latin typeface="Arial"/>
              <a:cs typeface="Arial"/>
            </a:endParaRPr>
          </a:p>
          <a:p>
            <a:pPr marL="584200" indent="-571500">
              <a:lnSpc>
                <a:spcPts val="5015"/>
              </a:lnSpc>
              <a:spcBef>
                <a:spcPts val="2470"/>
              </a:spcBef>
              <a:buSzPct val="171428"/>
              <a:buChar char="•"/>
              <a:tabLst>
                <a:tab pos="584200" algn="l"/>
              </a:tabLst>
            </a:pPr>
            <a:r>
              <a:rPr sz="4200" spc="-320" dirty="0">
                <a:solidFill>
                  <a:srgbClr val="FFFFFF"/>
                </a:solidFill>
                <a:latin typeface="Arial"/>
                <a:cs typeface="Arial"/>
              </a:rPr>
              <a:t>Maybe </a:t>
            </a:r>
            <a:r>
              <a:rPr sz="4200" spc="-310" dirty="0">
                <a:solidFill>
                  <a:srgbClr val="FFFFFF"/>
                </a:solidFill>
                <a:latin typeface="Arial"/>
                <a:cs typeface="Arial"/>
              </a:rPr>
              <a:t>make </a:t>
            </a:r>
            <a:r>
              <a:rPr sz="4200" spc="-5" dirty="0">
                <a:solidFill>
                  <a:srgbClr val="FFFFFF"/>
                </a:solidFill>
                <a:latin typeface="Arial"/>
                <a:cs typeface="Arial"/>
              </a:rPr>
              <a:t>rm </a:t>
            </a:r>
            <a:r>
              <a:rPr sz="4200" spc="-114" dirty="0">
                <a:solidFill>
                  <a:srgbClr val="FFFFFF"/>
                </a:solidFill>
                <a:latin typeface="Arial"/>
                <a:cs typeface="Arial"/>
              </a:rPr>
              <a:t>interactive </a:t>
            </a:r>
            <a:r>
              <a:rPr sz="4200" spc="-305" dirty="0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sz="4200" spc="-5" dirty="0">
                <a:solidFill>
                  <a:srgbClr val="FFFFFF"/>
                </a:solidFill>
                <a:latin typeface="Arial"/>
                <a:cs typeface="Arial"/>
              </a:rPr>
              <a:t>rm </a:t>
            </a:r>
            <a:r>
              <a:rPr sz="4200" spc="-30" dirty="0">
                <a:solidFill>
                  <a:srgbClr val="FFFFFF"/>
                </a:solidFill>
                <a:latin typeface="Arial"/>
                <a:cs typeface="Arial"/>
              </a:rPr>
              <a:t>-i</a:t>
            </a:r>
            <a:r>
              <a:rPr sz="4200" spc="-7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2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endParaRPr sz="4200">
              <a:latin typeface="Arial"/>
              <a:cs typeface="Arial"/>
            </a:endParaRPr>
          </a:p>
          <a:p>
            <a:pPr marL="584200">
              <a:lnSpc>
                <a:spcPts val="5015"/>
              </a:lnSpc>
            </a:pPr>
            <a:r>
              <a:rPr sz="4200" spc="-270" dirty="0">
                <a:solidFill>
                  <a:srgbClr val="FFFFFF"/>
                </a:solidFill>
                <a:latin typeface="Arial"/>
                <a:cs typeface="Arial"/>
              </a:rPr>
              <a:t>~/.aliases</a:t>
            </a:r>
            <a:endParaRPr sz="42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2375"/>
              </a:spcBef>
              <a:buSzPct val="171428"/>
              <a:buChar char="•"/>
              <a:tabLst>
                <a:tab pos="584200" algn="l"/>
              </a:tabLst>
            </a:pPr>
            <a:r>
              <a:rPr sz="4200" spc="-75" dirty="0">
                <a:solidFill>
                  <a:srgbClr val="FFFFFF"/>
                </a:solidFill>
                <a:latin typeface="Arial"/>
                <a:cs typeface="Arial"/>
              </a:rPr>
              <a:t>history</a:t>
            </a:r>
            <a:endParaRPr sz="42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2450"/>
              </a:spcBef>
              <a:buSzPct val="171428"/>
              <a:buChar char="•"/>
              <a:tabLst>
                <a:tab pos="584200" algn="l"/>
              </a:tabLst>
            </a:pPr>
            <a:r>
              <a:rPr sz="4200" spc="-240" dirty="0">
                <a:solidFill>
                  <a:srgbClr val="FFFFFF"/>
                </a:solidFill>
                <a:latin typeface="Arial"/>
                <a:cs typeface="Arial"/>
              </a:rPr>
              <a:t>Unpack </a:t>
            </a:r>
            <a:r>
              <a:rPr sz="4200" spc="-190" dirty="0">
                <a:solidFill>
                  <a:srgbClr val="FFFFFF"/>
                </a:solidFill>
                <a:latin typeface="Arial"/>
                <a:cs typeface="Arial"/>
              </a:rPr>
              <a:t>files </a:t>
            </a:r>
            <a:r>
              <a:rPr sz="4200" spc="-40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4200" spc="-80" dirty="0">
                <a:solidFill>
                  <a:srgbClr val="FFFFFF"/>
                </a:solidFill>
                <a:latin typeface="Arial"/>
                <a:cs typeface="Arial"/>
              </a:rPr>
              <a:t>arXiv 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4200" spc="-20" dirty="0">
                <a:solidFill>
                  <a:srgbClr val="FFFFFF"/>
                </a:solidFill>
                <a:latin typeface="Arial"/>
                <a:cs typeface="Arial"/>
              </a:rPr>
              <a:t>tar </a:t>
            </a:r>
            <a:r>
              <a:rPr sz="4200" spc="-110" dirty="0">
                <a:solidFill>
                  <a:srgbClr val="FFFFFF"/>
                </a:solidFill>
                <a:latin typeface="Arial"/>
                <a:cs typeface="Arial"/>
              </a:rPr>
              <a:t>-xvf</a:t>
            </a:r>
            <a:r>
              <a:rPr sz="4200" spc="7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85" dirty="0">
                <a:solidFill>
                  <a:srgbClr val="FFFFFF"/>
                </a:solidFill>
                <a:latin typeface="Arial"/>
                <a:cs typeface="Arial"/>
              </a:rPr>
              <a:t>&lt;filename&gt;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7737" y="1038773"/>
            <a:ext cx="6282055" cy="1915795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2717800">
              <a:lnSpc>
                <a:spcPct val="100000"/>
              </a:lnSpc>
              <a:spcBef>
                <a:spcPts val="2230"/>
              </a:spcBef>
            </a:pPr>
            <a:r>
              <a:rPr sz="4900" spc="-240" dirty="0">
                <a:solidFill>
                  <a:srgbClr val="FDFEFE"/>
                </a:solidFill>
                <a:latin typeface="Trebuchet MS"/>
                <a:cs typeface="Trebuchet MS"/>
              </a:rPr>
              <a:t>Translate</a:t>
            </a:r>
            <a:r>
              <a:rPr sz="4900" spc="-19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340" dirty="0">
                <a:solidFill>
                  <a:srgbClr val="FDFEFE"/>
                </a:solidFill>
                <a:latin typeface="Trebuchet MS"/>
                <a:cs typeface="Trebuchet MS"/>
              </a:rPr>
              <a:t>this:</a:t>
            </a:r>
            <a:endParaRPr sz="4900" dirty="0">
              <a:latin typeface="Trebuchet MS"/>
              <a:cs typeface="Trebuchet MS"/>
            </a:endParaRPr>
          </a:p>
          <a:p>
            <a:pPr marL="337820" indent="-325755">
              <a:lnSpc>
                <a:spcPct val="100000"/>
              </a:lnSpc>
              <a:spcBef>
                <a:spcPts val="1830"/>
              </a:spcBef>
              <a:buChar char="·"/>
              <a:tabLst>
                <a:tab pos="338455" algn="l"/>
                <a:tab pos="2696845" algn="l"/>
              </a:tabLst>
            </a:pP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cp</a:t>
            </a:r>
            <a:r>
              <a:rPr sz="4200" spc="-1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60" dirty="0">
                <a:solidFill>
                  <a:srgbClr val="FDF700"/>
                </a:solidFill>
                <a:latin typeface="Trebuchet MS"/>
                <a:cs typeface="Trebuchet MS"/>
              </a:rPr>
              <a:t>~/*.sm	</a:t>
            </a:r>
            <a:r>
              <a:rPr sz="4200" spc="-725" dirty="0">
                <a:solidFill>
                  <a:srgbClr val="FDF700"/>
                </a:solidFill>
                <a:latin typeface="Trebuchet MS"/>
                <a:cs typeface="Trebuchet MS"/>
              </a:rPr>
              <a:t>../.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8366" y="2913379"/>
            <a:ext cx="43821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~/bootcamp/dense.s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97925" y="2898140"/>
            <a:ext cx="3807460" cy="124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7505" indent="-325755">
              <a:lnSpc>
                <a:spcPts val="4790"/>
              </a:lnSpc>
              <a:spcBef>
                <a:spcPts val="100"/>
              </a:spcBef>
              <a:buChar char="·"/>
              <a:tabLst>
                <a:tab pos="358140" algn="l"/>
              </a:tabLst>
            </a:pP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mv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70" dirty="0">
                <a:solidFill>
                  <a:srgbClr val="FDF700"/>
                </a:solidFill>
                <a:latin typeface="Trebuchet MS"/>
                <a:cs typeface="Trebuchet MS"/>
              </a:rPr>
              <a:t>../density.sm</a:t>
            </a:r>
            <a:endParaRPr sz="4200" dirty="0">
              <a:latin typeface="Trebuchet MS"/>
              <a:cs typeface="Trebuchet MS"/>
            </a:endParaRPr>
          </a:p>
          <a:p>
            <a:pPr marL="337820" indent="-325755">
              <a:lnSpc>
                <a:spcPts val="4790"/>
              </a:lnSpc>
              <a:buChar char="·"/>
              <a:tabLst>
                <a:tab pos="338455" algn="l"/>
              </a:tabLst>
            </a:pP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rm </a:t>
            </a:r>
            <a:r>
              <a:rPr sz="4200" spc="204" dirty="0">
                <a:solidFill>
                  <a:srgbClr val="FDF700"/>
                </a:solidFill>
                <a:latin typeface="Trebuchet MS"/>
                <a:cs typeface="Trebuchet MS"/>
              </a:rPr>
              <a:t>*</a:t>
            </a:r>
            <a:endParaRPr sz="4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019" y="2011679"/>
            <a:ext cx="6195059" cy="537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80325" y="2487169"/>
            <a:ext cx="5030470" cy="462216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13970" indent="123825">
              <a:lnSpc>
                <a:spcPct val="95100"/>
              </a:lnSpc>
              <a:spcBef>
                <a:spcPts val="305"/>
              </a:spcBef>
            </a:pPr>
            <a:r>
              <a:rPr sz="3500" spc="25" dirty="0">
                <a:solidFill>
                  <a:srgbClr val="FDFEFE"/>
                </a:solidFill>
                <a:latin typeface="Trebuchet MS"/>
                <a:cs typeface="Trebuchet MS"/>
              </a:rPr>
              <a:t>When </a:t>
            </a:r>
            <a:r>
              <a:rPr sz="3500" spc="-105" dirty="0">
                <a:solidFill>
                  <a:srgbClr val="FDFEFE"/>
                </a:solidFill>
                <a:latin typeface="Trebuchet MS"/>
                <a:cs typeface="Trebuchet MS"/>
              </a:rPr>
              <a:t>you ssh </a:t>
            </a:r>
            <a:r>
              <a:rPr sz="3500" spc="-145" dirty="0">
                <a:solidFill>
                  <a:srgbClr val="FDFEFE"/>
                </a:solidFill>
                <a:latin typeface="Trebuchet MS"/>
                <a:cs typeface="Trebuchet MS"/>
              </a:rPr>
              <a:t>into </a:t>
            </a:r>
            <a:r>
              <a:rPr sz="3500" spc="-210" dirty="0">
                <a:solidFill>
                  <a:srgbClr val="FDFEFE"/>
                </a:solidFill>
                <a:latin typeface="Trebuchet MS"/>
                <a:cs typeface="Trebuchet MS"/>
              </a:rPr>
              <a:t>the  </a:t>
            </a:r>
            <a:r>
              <a:rPr sz="3500" spc="-275" dirty="0">
                <a:solidFill>
                  <a:srgbClr val="FDFEFE"/>
                </a:solidFill>
                <a:latin typeface="Trebuchet MS"/>
                <a:cs typeface="Trebuchet MS"/>
              </a:rPr>
              <a:t>vpac/accre </a:t>
            </a:r>
            <a:r>
              <a:rPr sz="3500" spc="-160" dirty="0">
                <a:solidFill>
                  <a:srgbClr val="FDFEFE"/>
                </a:solidFill>
                <a:latin typeface="Trebuchet MS"/>
                <a:cs typeface="Trebuchet MS"/>
              </a:rPr>
              <a:t>network, </a:t>
            </a:r>
            <a:r>
              <a:rPr sz="3500" spc="-105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3500" spc="-114" dirty="0">
                <a:solidFill>
                  <a:srgbClr val="FDFEFE"/>
                </a:solidFill>
                <a:latin typeface="Trebuchet MS"/>
                <a:cs typeface="Trebuchet MS"/>
              </a:rPr>
              <a:t>go  </a:t>
            </a:r>
            <a:r>
              <a:rPr sz="3500" spc="-9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3500" spc="-75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3500" spc="-140" dirty="0">
                <a:solidFill>
                  <a:srgbClr val="FDFEFE"/>
                </a:solidFill>
                <a:latin typeface="Trebuchet MS"/>
                <a:cs typeface="Trebuchet MS"/>
              </a:rPr>
              <a:t>home</a:t>
            </a:r>
            <a:r>
              <a:rPr sz="3500" spc="-114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500" spc="-170" dirty="0">
                <a:solidFill>
                  <a:srgbClr val="FDFEFE"/>
                </a:solidFill>
                <a:latin typeface="Trebuchet MS"/>
                <a:cs typeface="Trebuchet MS"/>
              </a:rPr>
              <a:t>directory.</a:t>
            </a:r>
            <a:endParaRPr sz="3500">
              <a:latin typeface="Trebuchet MS"/>
              <a:cs typeface="Trebuchet MS"/>
            </a:endParaRPr>
          </a:p>
          <a:p>
            <a:pPr marL="12700" marR="5080" indent="371475">
              <a:lnSpc>
                <a:spcPct val="95300"/>
              </a:lnSpc>
              <a:spcBef>
                <a:spcPts val="5"/>
              </a:spcBef>
            </a:pPr>
            <a:r>
              <a:rPr sz="3500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3500" spc="-130" dirty="0">
                <a:solidFill>
                  <a:srgbClr val="FDFEFE"/>
                </a:solidFill>
                <a:latin typeface="Trebuchet MS"/>
                <a:cs typeface="Trebuchet MS"/>
              </a:rPr>
              <a:t>directory </a:t>
            </a:r>
            <a:r>
              <a:rPr sz="3500" spc="-240" dirty="0">
                <a:solidFill>
                  <a:srgbClr val="FDFEFE"/>
                </a:solidFill>
                <a:latin typeface="Trebuchet MS"/>
                <a:cs typeface="Trebuchet MS"/>
              </a:rPr>
              <a:t>can </a:t>
            </a:r>
            <a:r>
              <a:rPr sz="3500" spc="-220" dirty="0">
                <a:solidFill>
                  <a:srgbClr val="FDFEFE"/>
                </a:solidFill>
                <a:latin typeface="Trebuchet MS"/>
                <a:cs typeface="Trebuchet MS"/>
              </a:rPr>
              <a:t>be  </a:t>
            </a:r>
            <a:r>
              <a:rPr sz="3500" spc="-195" dirty="0">
                <a:solidFill>
                  <a:srgbClr val="FDFEFE"/>
                </a:solidFill>
                <a:latin typeface="Trebuchet MS"/>
                <a:cs typeface="Trebuchet MS"/>
              </a:rPr>
              <a:t>accessed </a:t>
            </a:r>
            <a:r>
              <a:rPr sz="3500" spc="-135" dirty="0">
                <a:solidFill>
                  <a:srgbClr val="FDFEFE"/>
                </a:solidFill>
                <a:latin typeface="Trebuchet MS"/>
                <a:cs typeface="Trebuchet MS"/>
              </a:rPr>
              <a:t>through </a:t>
            </a:r>
            <a:r>
              <a:rPr sz="3500" spc="-240" dirty="0">
                <a:solidFill>
                  <a:srgbClr val="FDFEFE"/>
                </a:solidFill>
                <a:latin typeface="Trebuchet MS"/>
                <a:cs typeface="Trebuchet MS"/>
              </a:rPr>
              <a:t>any </a:t>
            </a:r>
            <a:r>
              <a:rPr sz="3500" spc="-190" dirty="0">
                <a:solidFill>
                  <a:srgbClr val="FDFEFE"/>
                </a:solidFill>
                <a:latin typeface="Trebuchet MS"/>
                <a:cs typeface="Trebuchet MS"/>
              </a:rPr>
              <a:t>of  these </a:t>
            </a:r>
            <a:r>
              <a:rPr sz="3500" spc="-110" dirty="0">
                <a:solidFill>
                  <a:srgbClr val="FDFEFE"/>
                </a:solidFill>
                <a:latin typeface="Trebuchet MS"/>
                <a:cs typeface="Trebuchet MS"/>
              </a:rPr>
              <a:t>network </a:t>
            </a:r>
            <a:r>
              <a:rPr sz="3500" spc="-240" dirty="0">
                <a:solidFill>
                  <a:srgbClr val="FDFEFE"/>
                </a:solidFill>
                <a:latin typeface="Trebuchet MS"/>
                <a:cs typeface="Trebuchet MS"/>
              </a:rPr>
              <a:t>machines.  </a:t>
            </a:r>
            <a:r>
              <a:rPr sz="3500" spc="-145" dirty="0">
                <a:solidFill>
                  <a:srgbClr val="FDFEFE"/>
                </a:solidFill>
                <a:latin typeface="Trebuchet MS"/>
                <a:cs typeface="Trebuchet MS"/>
              </a:rPr>
              <a:t>And, </a:t>
            </a:r>
            <a:r>
              <a:rPr sz="3500" spc="-105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3500" spc="-240" dirty="0">
                <a:solidFill>
                  <a:srgbClr val="FDFEFE"/>
                </a:solidFill>
                <a:latin typeface="Trebuchet MS"/>
                <a:cs typeface="Trebuchet MS"/>
              </a:rPr>
              <a:t>can </a:t>
            </a:r>
            <a:r>
              <a:rPr sz="3500" spc="-190" dirty="0">
                <a:solidFill>
                  <a:srgbClr val="FDFEFE"/>
                </a:solidFill>
                <a:latin typeface="Trebuchet MS"/>
                <a:cs typeface="Trebuchet MS"/>
              </a:rPr>
              <a:t>(theoretically)  access </a:t>
            </a:r>
            <a:r>
              <a:rPr sz="3500" spc="-275" dirty="0">
                <a:solidFill>
                  <a:srgbClr val="FDFEFE"/>
                </a:solidFill>
                <a:latin typeface="Trebuchet MS"/>
                <a:cs typeface="Trebuchet MS"/>
              </a:rPr>
              <a:t>data </a:t>
            </a:r>
            <a:r>
              <a:rPr sz="3500" spc="-60" dirty="0">
                <a:solidFill>
                  <a:srgbClr val="FDFEFE"/>
                </a:solidFill>
                <a:latin typeface="Trebuchet MS"/>
                <a:cs typeface="Trebuchet MS"/>
              </a:rPr>
              <a:t>on </a:t>
            </a:r>
            <a:r>
              <a:rPr sz="3500" spc="-114" dirty="0">
                <a:solidFill>
                  <a:srgbClr val="FDFEFE"/>
                </a:solidFill>
                <a:latin typeface="Trebuchet MS"/>
                <a:cs typeface="Trebuchet MS"/>
              </a:rPr>
              <a:t>other</a:t>
            </a:r>
            <a:r>
              <a:rPr sz="3500" spc="14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500" spc="-175" dirty="0">
                <a:solidFill>
                  <a:srgbClr val="FDFEFE"/>
                </a:solidFill>
                <a:latin typeface="Trebuchet MS"/>
                <a:cs typeface="Trebuchet MS"/>
              </a:rPr>
              <a:t>user’s</a:t>
            </a:r>
            <a:endParaRPr sz="3500">
              <a:latin typeface="Trebuchet MS"/>
              <a:cs typeface="Trebuchet MS"/>
            </a:endParaRPr>
          </a:p>
          <a:p>
            <a:pPr marL="1108075">
              <a:lnSpc>
                <a:spcPts val="3985"/>
              </a:lnSpc>
            </a:pPr>
            <a:r>
              <a:rPr sz="3500" spc="-210" dirty="0">
                <a:solidFill>
                  <a:srgbClr val="FDFEFE"/>
                </a:solidFill>
                <a:latin typeface="Trebuchet MS"/>
                <a:cs typeface="Trebuchet MS"/>
              </a:rPr>
              <a:t>accounts,</a:t>
            </a:r>
            <a:r>
              <a:rPr sz="3500" spc="-9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500" spc="-165" dirty="0">
                <a:solidFill>
                  <a:srgbClr val="FDFEFE"/>
                </a:solidFill>
                <a:latin typeface="Trebuchet MS"/>
                <a:cs typeface="Trebuchet MS"/>
              </a:rPr>
              <a:t>too.</a:t>
            </a:r>
            <a:endParaRPr sz="35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691065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5" dirty="0"/>
              <a:t>s</a:t>
            </a:r>
            <a:r>
              <a:rPr spc="-575" dirty="0"/>
              <a:t>cp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11425" y="1602740"/>
            <a:ext cx="798258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395" dirty="0">
                <a:solidFill>
                  <a:srgbClr val="FFA295"/>
                </a:solidFill>
                <a:latin typeface="Arial"/>
                <a:cs typeface="Arial"/>
              </a:rPr>
              <a:t>s</a:t>
            </a:r>
            <a:r>
              <a:rPr sz="7200" spc="-395" dirty="0">
                <a:solidFill>
                  <a:srgbClr val="FFFFFF"/>
                </a:solidFill>
                <a:latin typeface="Arial"/>
                <a:cs typeface="Arial"/>
              </a:rPr>
              <a:t>ecure </a:t>
            </a:r>
            <a:r>
              <a:rPr sz="7200" spc="-335" dirty="0">
                <a:solidFill>
                  <a:srgbClr val="FFA295"/>
                </a:solidFill>
                <a:latin typeface="Arial"/>
                <a:cs typeface="Arial"/>
              </a:rPr>
              <a:t>c</a:t>
            </a:r>
            <a:r>
              <a:rPr sz="7200" spc="-335" dirty="0">
                <a:solidFill>
                  <a:srgbClr val="FFFFFF"/>
                </a:solidFill>
                <a:latin typeface="Arial"/>
                <a:cs typeface="Arial"/>
              </a:rPr>
              <a:t>opy</a:t>
            </a:r>
            <a:r>
              <a:rPr sz="7200" spc="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200" spc="-20" dirty="0">
                <a:solidFill>
                  <a:srgbClr val="FFA295"/>
                </a:solidFill>
                <a:latin typeface="Arial"/>
                <a:cs typeface="Arial"/>
              </a:rPr>
              <a:t>p</a:t>
            </a:r>
            <a:r>
              <a:rPr sz="7200" spc="-20" dirty="0">
                <a:solidFill>
                  <a:srgbClr val="FFFFFF"/>
                </a:solidFill>
                <a:latin typeface="Arial"/>
                <a:cs typeface="Arial"/>
              </a:rPr>
              <a:t>rotocol</a:t>
            </a:r>
            <a:endParaRPr sz="7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100" y="6726428"/>
            <a:ext cx="11591925" cy="17265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5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~ </a:t>
            </a:r>
            <a:r>
              <a:rPr sz="3600" spc="-245" dirty="0">
                <a:solidFill>
                  <a:srgbClr val="FFFFFF"/>
                </a:solidFill>
                <a:latin typeface="Arial"/>
                <a:cs typeface="Arial"/>
              </a:rPr>
              <a:t>stands </a:t>
            </a:r>
            <a:r>
              <a:rPr sz="3600" spc="3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3600" spc="-185" dirty="0">
                <a:solidFill>
                  <a:srgbClr val="FFFFFF"/>
                </a:solidFill>
                <a:latin typeface="Arial"/>
                <a:cs typeface="Arial"/>
              </a:rPr>
              <a:t>home </a:t>
            </a:r>
            <a:r>
              <a:rPr sz="3600" spc="10" dirty="0">
                <a:solidFill>
                  <a:srgbClr val="FFFFFF"/>
                </a:solidFill>
                <a:latin typeface="Arial"/>
                <a:cs typeface="Arial"/>
              </a:rPr>
              <a:t>dir </a:t>
            </a:r>
            <a:r>
              <a:rPr sz="3600" spc="-220" dirty="0">
                <a:solidFill>
                  <a:srgbClr val="FFFFFF"/>
                </a:solidFill>
                <a:latin typeface="Arial"/>
                <a:cs typeface="Arial"/>
              </a:rPr>
              <a:t>(make </a:t>
            </a:r>
            <a:r>
              <a:rPr sz="3600" spc="-170" dirty="0">
                <a:solidFill>
                  <a:srgbClr val="FFFFFF"/>
                </a:solidFill>
                <a:latin typeface="Arial"/>
                <a:cs typeface="Arial"/>
              </a:rPr>
              <a:t>sure </a:t>
            </a:r>
            <a:r>
              <a:rPr sz="3600" spc="-90" dirty="0">
                <a:solidFill>
                  <a:srgbClr val="FFFFFF"/>
                </a:solidFill>
                <a:latin typeface="Arial"/>
                <a:cs typeface="Arial"/>
              </a:rPr>
              <a:t>you’re </a:t>
            </a:r>
            <a:r>
              <a:rPr sz="3600" spc="-11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600" spc="-55" dirty="0">
                <a:solidFill>
                  <a:srgbClr val="FFFFFF"/>
                </a:solidFill>
                <a:latin typeface="Arial"/>
                <a:cs typeface="Arial"/>
              </a:rPr>
              <a:t>right </a:t>
            </a:r>
            <a:r>
              <a:rPr sz="3600" spc="-180" dirty="0">
                <a:solidFill>
                  <a:srgbClr val="FFFFFF"/>
                </a:solidFill>
                <a:latin typeface="Arial"/>
                <a:cs typeface="Arial"/>
              </a:rPr>
              <a:t>place!)  </a:t>
            </a:r>
            <a:r>
              <a:rPr sz="3600" spc="-250" dirty="0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* </a:t>
            </a:r>
            <a:r>
              <a:rPr sz="3600" spc="-110" dirty="0">
                <a:solidFill>
                  <a:srgbClr val="FFFFFF"/>
                </a:solidFill>
                <a:latin typeface="Arial"/>
                <a:cs typeface="Arial"/>
              </a:rPr>
              <a:t>wildcard </a:t>
            </a:r>
            <a:r>
              <a:rPr sz="3600" spc="9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3600" spc="-229" dirty="0">
                <a:solidFill>
                  <a:srgbClr val="FFFFFF"/>
                </a:solidFill>
                <a:latin typeface="Arial"/>
                <a:cs typeface="Arial"/>
              </a:rPr>
              <a:t>grab 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multiple </a:t>
            </a:r>
            <a:r>
              <a:rPr sz="3600" spc="-165" dirty="0">
                <a:solidFill>
                  <a:srgbClr val="FFFFFF"/>
                </a:solidFill>
                <a:latin typeface="Arial"/>
                <a:cs typeface="Arial"/>
              </a:rPr>
              <a:t>files </a:t>
            </a:r>
            <a:r>
              <a:rPr sz="3600" spc="-7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3600" spc="-150" dirty="0">
                <a:solidFill>
                  <a:srgbClr val="FFFFFF"/>
                </a:solidFill>
                <a:latin typeface="Arial"/>
                <a:cs typeface="Arial"/>
              </a:rPr>
              <a:t>meet </a:t>
            </a:r>
            <a:r>
              <a:rPr sz="3600" spc="-235" dirty="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sz="36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75" dirty="0">
                <a:solidFill>
                  <a:srgbClr val="FFFFFF"/>
                </a:solidFill>
                <a:latin typeface="Arial"/>
                <a:cs typeface="Arial"/>
              </a:rPr>
              <a:t>condition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09415" y="3432047"/>
            <a:ext cx="2240280" cy="2243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94937" y="4201669"/>
            <a:ext cx="146875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15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800" spc="-3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800" spc="-24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800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800" spc="-45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endParaRPr sz="3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60720" y="3118104"/>
            <a:ext cx="3535679" cy="2557780"/>
            <a:chOff x="5760720" y="3118104"/>
            <a:chExt cx="3535679" cy="2557780"/>
          </a:xfrm>
        </p:grpSpPr>
        <p:sp>
          <p:nvSpPr>
            <p:cNvPr id="10" name="object 10"/>
            <p:cNvSpPr/>
            <p:nvPr/>
          </p:nvSpPr>
          <p:spPr>
            <a:xfrm>
              <a:off x="5760720" y="3118104"/>
              <a:ext cx="1405127" cy="7680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056120" y="3432048"/>
              <a:ext cx="2240279" cy="22433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715453" y="4201669"/>
            <a:ext cx="92075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800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800" spc="-34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800" spc="-3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800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3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9967" y="5224271"/>
            <a:ext cx="1402080" cy="7650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0660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79912" y="782828"/>
            <a:ext cx="424561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855" dirty="0">
                <a:solidFill>
                  <a:srgbClr val="FFFFFF"/>
                </a:solidFill>
                <a:latin typeface="Arial"/>
                <a:cs typeface="Arial"/>
              </a:rPr>
              <a:t>Bash</a:t>
            </a:r>
            <a:r>
              <a:rPr sz="8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400" spc="-430" dirty="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endParaRPr sz="8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25600" y="3300476"/>
            <a:ext cx="9371330" cy="459676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30"/>
              </a:spcBef>
            </a:pPr>
            <a:r>
              <a:rPr sz="4200" spc="-220" dirty="0">
                <a:solidFill>
                  <a:srgbClr val="FFFFFF"/>
                </a:solidFill>
                <a:latin typeface="Arial"/>
                <a:cs typeface="Arial"/>
              </a:rPr>
              <a:t>Program whose </a:t>
            </a:r>
            <a:r>
              <a:rPr sz="4200" spc="-114" dirty="0">
                <a:solidFill>
                  <a:srgbClr val="FFFFFF"/>
                </a:solidFill>
                <a:latin typeface="Arial"/>
                <a:cs typeface="Arial"/>
              </a:rPr>
              <a:t>primary </a:t>
            </a:r>
            <a:r>
              <a:rPr sz="4200" spc="-185" dirty="0">
                <a:solidFill>
                  <a:srgbClr val="FFFFFF"/>
                </a:solidFill>
                <a:latin typeface="Arial"/>
                <a:cs typeface="Arial"/>
              </a:rPr>
              <a:t>purpose 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4200" spc="10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200" spc="-204" dirty="0">
                <a:solidFill>
                  <a:srgbClr val="FFFFFF"/>
                </a:solidFill>
                <a:latin typeface="Arial"/>
                <a:cs typeface="Arial"/>
              </a:rPr>
              <a:t>read  </a:t>
            </a:r>
            <a:r>
              <a:rPr sz="4200" spc="-290" dirty="0">
                <a:solidFill>
                  <a:srgbClr val="FFFFFF"/>
                </a:solidFill>
                <a:latin typeface="Arial"/>
                <a:cs typeface="Arial"/>
              </a:rPr>
              <a:t>commands </a:t>
            </a:r>
            <a:r>
              <a:rPr sz="4200" spc="-33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4200" spc="-75" dirty="0">
                <a:solidFill>
                  <a:srgbClr val="FFFFFF"/>
                </a:solidFill>
                <a:latin typeface="Arial"/>
                <a:cs typeface="Arial"/>
              </a:rPr>
              <a:t>run </a:t>
            </a:r>
            <a:r>
              <a:rPr sz="4200" spc="-20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42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204" dirty="0">
                <a:solidFill>
                  <a:srgbClr val="FFFFFF"/>
                </a:solidFill>
                <a:latin typeface="Arial"/>
                <a:cs typeface="Arial"/>
              </a:rPr>
              <a:t>programs.</a:t>
            </a:r>
            <a:endParaRPr sz="4200">
              <a:latin typeface="Arial"/>
              <a:cs typeface="Arial"/>
            </a:endParaRPr>
          </a:p>
          <a:p>
            <a:pPr marL="12700" marR="906780">
              <a:lnSpc>
                <a:spcPct val="100200"/>
              </a:lnSpc>
              <a:spcBef>
                <a:spcPts val="2355"/>
              </a:spcBef>
            </a:pPr>
            <a:r>
              <a:rPr sz="4400" spc="-250" dirty="0">
                <a:solidFill>
                  <a:srgbClr val="FFFFFF"/>
                </a:solidFill>
                <a:latin typeface="Arial"/>
                <a:cs typeface="Arial"/>
              </a:rPr>
              <a:t>Pros: </a:t>
            </a:r>
            <a:r>
              <a:rPr sz="4400" spc="-275" dirty="0">
                <a:solidFill>
                  <a:srgbClr val="FFFFFF"/>
                </a:solidFill>
                <a:latin typeface="Arial"/>
                <a:cs typeface="Arial"/>
              </a:rPr>
              <a:t>high </a:t>
            </a:r>
            <a:r>
              <a:rPr sz="4400" spc="-105" dirty="0">
                <a:solidFill>
                  <a:srgbClr val="FFFFFF"/>
                </a:solidFill>
                <a:latin typeface="Arial"/>
                <a:cs typeface="Arial"/>
              </a:rPr>
              <a:t>action-to-keystroke </a:t>
            </a:r>
            <a:r>
              <a:rPr sz="4400" spc="-65" dirty="0">
                <a:solidFill>
                  <a:srgbClr val="FFFFFF"/>
                </a:solidFill>
                <a:latin typeface="Arial"/>
                <a:cs typeface="Arial"/>
              </a:rPr>
              <a:t>ratio,  </a:t>
            </a:r>
            <a:r>
              <a:rPr sz="4400" spc="-210" dirty="0">
                <a:solidFill>
                  <a:srgbClr val="FFFFFF"/>
                </a:solidFill>
                <a:latin typeface="Arial"/>
                <a:cs typeface="Arial"/>
              </a:rPr>
              <a:t>automating </a:t>
            </a:r>
            <a:r>
              <a:rPr sz="4400" spc="-85" dirty="0">
                <a:solidFill>
                  <a:srgbClr val="FFFFFF"/>
                </a:solidFill>
                <a:latin typeface="Arial"/>
                <a:cs typeface="Arial"/>
              </a:rPr>
              <a:t>repetitive </a:t>
            </a:r>
            <a:r>
              <a:rPr sz="4400" spc="-290" dirty="0">
                <a:solidFill>
                  <a:srgbClr val="FFFFFF"/>
                </a:solidFill>
                <a:latin typeface="Arial"/>
                <a:cs typeface="Arial"/>
              </a:rPr>
              <a:t>tasks, </a:t>
            </a:r>
            <a:r>
              <a:rPr sz="4400" spc="-375" dirty="0">
                <a:solidFill>
                  <a:srgbClr val="FFFFFF"/>
                </a:solidFill>
                <a:latin typeface="Arial"/>
                <a:cs typeface="Arial"/>
              </a:rPr>
              <a:t>accessing  </a:t>
            </a:r>
            <a:r>
              <a:rPr sz="4400" spc="-35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315" dirty="0">
                <a:solidFill>
                  <a:srgbClr val="FFFFFF"/>
                </a:solidFill>
                <a:latin typeface="Arial"/>
                <a:cs typeface="Arial"/>
              </a:rPr>
              <a:t>machines</a:t>
            </a:r>
            <a:endParaRPr sz="4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30"/>
              </a:spcBef>
            </a:pPr>
            <a:r>
              <a:rPr sz="4400" spc="-225" dirty="0">
                <a:solidFill>
                  <a:srgbClr val="FFFFFF"/>
                </a:solidFill>
                <a:latin typeface="Arial"/>
                <a:cs typeface="Arial"/>
              </a:rPr>
              <a:t>Cons: </a:t>
            </a:r>
            <a:r>
              <a:rPr sz="4400" spc="-55" dirty="0">
                <a:solidFill>
                  <a:srgbClr val="FFFFFF"/>
                </a:solidFill>
                <a:latin typeface="Arial"/>
                <a:cs typeface="Arial"/>
              </a:rPr>
              <a:t>Cryptic</a:t>
            </a:r>
            <a:r>
              <a:rPr sz="4400" spc="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305" dirty="0">
                <a:solidFill>
                  <a:srgbClr val="FFFFFF"/>
                </a:solidFill>
                <a:latin typeface="Arial"/>
                <a:cs typeface="Arial"/>
              </a:rPr>
              <a:t>commands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622300"/>
            <a:ext cx="5651500" cy="3050540"/>
            <a:chOff x="-12700" y="622300"/>
            <a:chExt cx="5651500" cy="3050540"/>
          </a:xfrm>
        </p:grpSpPr>
        <p:sp>
          <p:nvSpPr>
            <p:cNvPr id="3" name="object 3"/>
            <p:cNvSpPr/>
            <p:nvPr/>
          </p:nvSpPr>
          <p:spPr>
            <a:xfrm>
              <a:off x="0" y="640080"/>
              <a:ext cx="5638800" cy="30327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5000"/>
              <a:ext cx="5621020" cy="3022600"/>
            </a:xfrm>
            <a:custGeom>
              <a:avLst/>
              <a:gdLst/>
              <a:ahLst/>
              <a:cxnLst/>
              <a:rect l="l" t="t" r="r" b="b"/>
              <a:pathLst>
                <a:path w="5621020" h="3022600">
                  <a:moveTo>
                    <a:pt x="2797601" y="0"/>
                  </a:moveTo>
                  <a:lnTo>
                    <a:pt x="3119901" y="774541"/>
                  </a:lnTo>
                  <a:lnTo>
                    <a:pt x="4053842" y="149731"/>
                  </a:lnTo>
                  <a:lnTo>
                    <a:pt x="3700182" y="920494"/>
                  </a:lnTo>
                  <a:lnTo>
                    <a:pt x="5061492" y="568976"/>
                  </a:lnTo>
                  <a:lnTo>
                    <a:pt x="4101942" y="1183430"/>
                  </a:lnTo>
                  <a:lnTo>
                    <a:pt x="5620613" y="1175040"/>
                  </a:lnTo>
                  <a:lnTo>
                    <a:pt x="4245442" y="1511300"/>
                  </a:lnTo>
                  <a:lnTo>
                    <a:pt x="5620613" y="1847561"/>
                  </a:lnTo>
                  <a:lnTo>
                    <a:pt x="4101942" y="1839171"/>
                  </a:lnTo>
                  <a:lnTo>
                    <a:pt x="5061492" y="2453621"/>
                  </a:lnTo>
                  <a:lnTo>
                    <a:pt x="3700182" y="2102111"/>
                  </a:lnTo>
                  <a:lnTo>
                    <a:pt x="4053842" y="2872871"/>
                  </a:lnTo>
                  <a:lnTo>
                    <a:pt x="3119901" y="2248061"/>
                  </a:lnTo>
                  <a:lnTo>
                    <a:pt x="2797601" y="3022601"/>
                  </a:lnTo>
                  <a:lnTo>
                    <a:pt x="2475311" y="2248061"/>
                  </a:lnTo>
                  <a:lnTo>
                    <a:pt x="1541370" y="2872871"/>
                  </a:lnTo>
                  <a:lnTo>
                    <a:pt x="1895031" y="2102111"/>
                  </a:lnTo>
                  <a:lnTo>
                    <a:pt x="533711" y="2453621"/>
                  </a:lnTo>
                  <a:lnTo>
                    <a:pt x="1493270" y="1839171"/>
                  </a:lnTo>
                  <a:lnTo>
                    <a:pt x="0" y="1847420"/>
                  </a:lnTo>
                </a:path>
                <a:path w="5621020" h="3022600">
                  <a:moveTo>
                    <a:pt x="0" y="1841350"/>
                  </a:moveTo>
                  <a:lnTo>
                    <a:pt x="1349770" y="1511300"/>
                  </a:lnTo>
                  <a:lnTo>
                    <a:pt x="0" y="1181251"/>
                  </a:lnTo>
                </a:path>
                <a:path w="5621020" h="3022600">
                  <a:moveTo>
                    <a:pt x="0" y="1175180"/>
                  </a:moveTo>
                  <a:lnTo>
                    <a:pt x="1493270" y="1183430"/>
                  </a:lnTo>
                  <a:lnTo>
                    <a:pt x="533711" y="568976"/>
                  </a:lnTo>
                  <a:lnTo>
                    <a:pt x="1895031" y="920494"/>
                  </a:lnTo>
                  <a:lnTo>
                    <a:pt x="1541370" y="149731"/>
                  </a:lnTo>
                  <a:lnTo>
                    <a:pt x="2475311" y="774541"/>
                  </a:lnTo>
                  <a:lnTo>
                    <a:pt x="2797601" y="0"/>
                  </a:lnTo>
                </a:path>
              </a:pathLst>
            </a:custGeom>
            <a:ln w="25400">
              <a:solidFill>
                <a:srgbClr val="FF57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-12700" y="4660900"/>
            <a:ext cx="5646420" cy="3050540"/>
            <a:chOff x="-12700" y="4660900"/>
            <a:chExt cx="5646420" cy="3050540"/>
          </a:xfrm>
        </p:grpSpPr>
        <p:sp>
          <p:nvSpPr>
            <p:cNvPr id="6" name="object 6"/>
            <p:cNvSpPr/>
            <p:nvPr/>
          </p:nvSpPr>
          <p:spPr>
            <a:xfrm>
              <a:off x="0" y="4678680"/>
              <a:ext cx="5631180" cy="30327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673600"/>
              <a:ext cx="5621020" cy="3022600"/>
            </a:xfrm>
            <a:custGeom>
              <a:avLst/>
              <a:gdLst/>
              <a:ahLst/>
              <a:cxnLst/>
              <a:rect l="l" t="t" r="r" b="b"/>
              <a:pathLst>
                <a:path w="5621020" h="3022600">
                  <a:moveTo>
                    <a:pt x="2797601" y="0"/>
                  </a:moveTo>
                  <a:lnTo>
                    <a:pt x="3119641" y="774541"/>
                  </a:lnTo>
                  <a:lnTo>
                    <a:pt x="4053842" y="149731"/>
                  </a:lnTo>
                  <a:lnTo>
                    <a:pt x="3700182" y="920494"/>
                  </a:lnTo>
                  <a:lnTo>
                    <a:pt x="5061502" y="568976"/>
                  </a:lnTo>
                  <a:lnTo>
                    <a:pt x="4101942" y="1183430"/>
                  </a:lnTo>
                  <a:lnTo>
                    <a:pt x="5620613" y="1175040"/>
                  </a:lnTo>
                  <a:lnTo>
                    <a:pt x="4245442" y="1511300"/>
                  </a:lnTo>
                  <a:lnTo>
                    <a:pt x="5620613" y="1847561"/>
                  </a:lnTo>
                  <a:lnTo>
                    <a:pt x="4101942" y="1839171"/>
                  </a:lnTo>
                  <a:lnTo>
                    <a:pt x="5061502" y="2453621"/>
                  </a:lnTo>
                  <a:lnTo>
                    <a:pt x="3700182" y="2102111"/>
                  </a:lnTo>
                  <a:lnTo>
                    <a:pt x="4053842" y="2872871"/>
                  </a:lnTo>
                  <a:lnTo>
                    <a:pt x="3119641" y="2248061"/>
                  </a:lnTo>
                  <a:lnTo>
                    <a:pt x="2797601" y="3022601"/>
                  </a:lnTo>
                  <a:lnTo>
                    <a:pt x="2475311" y="2248061"/>
                  </a:lnTo>
                  <a:lnTo>
                    <a:pt x="1541370" y="2872871"/>
                  </a:lnTo>
                  <a:lnTo>
                    <a:pt x="1895031" y="2102111"/>
                  </a:lnTo>
                  <a:lnTo>
                    <a:pt x="533712" y="2453621"/>
                  </a:lnTo>
                  <a:lnTo>
                    <a:pt x="1493270" y="1839171"/>
                  </a:lnTo>
                  <a:lnTo>
                    <a:pt x="0" y="1847420"/>
                  </a:lnTo>
                </a:path>
                <a:path w="5621020" h="3022600">
                  <a:moveTo>
                    <a:pt x="0" y="1841350"/>
                  </a:moveTo>
                  <a:lnTo>
                    <a:pt x="1349770" y="1511300"/>
                  </a:lnTo>
                  <a:lnTo>
                    <a:pt x="0" y="1181251"/>
                  </a:lnTo>
                </a:path>
                <a:path w="5621020" h="3022600">
                  <a:moveTo>
                    <a:pt x="0" y="1175180"/>
                  </a:moveTo>
                  <a:lnTo>
                    <a:pt x="1493270" y="1183430"/>
                  </a:lnTo>
                  <a:lnTo>
                    <a:pt x="533712" y="568976"/>
                  </a:lnTo>
                  <a:lnTo>
                    <a:pt x="1895031" y="920494"/>
                  </a:lnTo>
                  <a:lnTo>
                    <a:pt x="1541370" y="149731"/>
                  </a:lnTo>
                  <a:lnTo>
                    <a:pt x="2475311" y="774541"/>
                  </a:lnTo>
                  <a:lnTo>
                    <a:pt x="2797601" y="0"/>
                  </a:lnTo>
                </a:path>
              </a:pathLst>
            </a:custGeom>
            <a:ln w="25400">
              <a:solidFill>
                <a:srgbClr val="3822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8600" y="1530096"/>
            <a:ext cx="2609850" cy="88519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495300">
              <a:lnSpc>
                <a:spcPts val="3290"/>
              </a:lnSpc>
              <a:spcBef>
                <a:spcPts val="365"/>
              </a:spcBef>
            </a:pPr>
            <a:r>
              <a:rPr sz="2900" spc="50" dirty="0">
                <a:latin typeface="Trebuchet MS"/>
                <a:cs typeface="Trebuchet MS"/>
              </a:rPr>
              <a:t>To </a:t>
            </a:r>
            <a:r>
              <a:rPr sz="2900" spc="-135" dirty="0">
                <a:latin typeface="Trebuchet MS"/>
                <a:cs typeface="Trebuchet MS"/>
              </a:rPr>
              <a:t>log </a:t>
            </a:r>
            <a:r>
              <a:rPr sz="2900" spc="-120" dirty="0">
                <a:latin typeface="Trebuchet MS"/>
                <a:cs typeface="Trebuchet MS"/>
              </a:rPr>
              <a:t>into  </a:t>
            </a:r>
            <a:r>
              <a:rPr sz="2900" spc="-130" dirty="0">
                <a:latin typeface="Trebuchet MS"/>
                <a:cs typeface="Trebuchet MS"/>
              </a:rPr>
              <a:t>another</a:t>
            </a:r>
            <a:r>
              <a:rPr sz="2900" spc="-140" dirty="0">
                <a:latin typeface="Trebuchet MS"/>
                <a:cs typeface="Trebuchet MS"/>
              </a:rPr>
              <a:t> </a:t>
            </a:r>
            <a:r>
              <a:rPr sz="2900" spc="-215" dirty="0">
                <a:latin typeface="Trebuchet MS"/>
                <a:cs typeface="Trebuchet MS"/>
              </a:rPr>
              <a:t>machine: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97325" y="3377185"/>
            <a:ext cx="8513445" cy="932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050"/>
              </a:lnSpc>
              <a:spcBef>
                <a:spcPts val="100"/>
              </a:spcBef>
            </a:pPr>
            <a:r>
              <a:rPr sz="3500" spc="-105" dirty="0">
                <a:solidFill>
                  <a:srgbClr val="FDFEFE"/>
                </a:solidFill>
                <a:latin typeface="Trebuchet MS"/>
                <a:cs typeface="Trebuchet MS"/>
              </a:rPr>
              <a:t>ssh </a:t>
            </a:r>
            <a:r>
              <a:rPr sz="3500" spc="114" dirty="0">
                <a:solidFill>
                  <a:srgbClr val="FDFEFE"/>
                </a:solidFill>
                <a:latin typeface="Trebuchet MS"/>
                <a:cs typeface="Trebuchet MS"/>
              </a:rPr>
              <a:t>-YC </a:t>
            </a:r>
            <a:r>
              <a:rPr sz="3500" spc="-125" dirty="0">
                <a:solidFill>
                  <a:srgbClr val="FDFEFE"/>
                </a:solidFill>
                <a:latin typeface="Trebuchet MS"/>
                <a:cs typeface="Trebuchet MS"/>
              </a:rPr>
              <a:t>username@computer’s </a:t>
            </a:r>
            <a:r>
              <a:rPr sz="3500" spc="-145" dirty="0">
                <a:solidFill>
                  <a:srgbClr val="FDFEFE"/>
                </a:solidFill>
                <a:latin typeface="Trebuchet MS"/>
                <a:cs typeface="Trebuchet MS"/>
              </a:rPr>
              <a:t>whole</a:t>
            </a:r>
            <a:r>
              <a:rPr sz="3500" spc="-22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500" spc="-150" dirty="0">
                <a:solidFill>
                  <a:srgbClr val="FDFEFE"/>
                </a:solidFill>
                <a:latin typeface="Trebuchet MS"/>
                <a:cs typeface="Trebuchet MS"/>
              </a:rPr>
              <a:t>address</a:t>
            </a:r>
            <a:endParaRPr sz="3500" dirty="0">
              <a:latin typeface="Trebuchet MS"/>
              <a:cs typeface="Trebuchet MS"/>
            </a:endParaRPr>
          </a:p>
          <a:p>
            <a:pPr marL="841375">
              <a:lnSpc>
                <a:spcPts val="3090"/>
              </a:lnSpc>
            </a:pPr>
            <a:r>
              <a:rPr sz="2700" spc="-200" dirty="0">
                <a:solidFill>
                  <a:srgbClr val="FDF84F"/>
                </a:solidFill>
                <a:latin typeface="Trebuchet MS"/>
                <a:cs typeface="Trebuchet MS"/>
              </a:rPr>
              <a:t>example: </a:t>
            </a:r>
            <a:r>
              <a:rPr sz="2700" spc="-85" dirty="0">
                <a:solidFill>
                  <a:srgbClr val="FDF84F"/>
                </a:solidFill>
                <a:latin typeface="Trebuchet MS"/>
                <a:cs typeface="Trebuchet MS"/>
              </a:rPr>
              <a:t>ssh </a:t>
            </a:r>
            <a:r>
              <a:rPr sz="2700" spc="85" dirty="0">
                <a:solidFill>
                  <a:srgbClr val="FDF84F"/>
                </a:solidFill>
                <a:latin typeface="Trebuchet MS"/>
                <a:cs typeface="Trebuchet MS"/>
              </a:rPr>
              <a:t>-YC</a:t>
            </a:r>
            <a:r>
              <a:rPr sz="2700" spc="105" dirty="0">
                <a:solidFill>
                  <a:srgbClr val="FDF84F"/>
                </a:solidFill>
                <a:latin typeface="Trebuchet MS"/>
                <a:cs typeface="Trebuchet MS"/>
              </a:rPr>
              <a:t> </a:t>
            </a:r>
            <a:r>
              <a:rPr sz="2700" spc="-155" dirty="0">
                <a:solidFill>
                  <a:srgbClr val="FDF84F"/>
                </a:solidFill>
                <a:latin typeface="Trebuchet MS"/>
                <a:cs typeface="Trebuchet MS"/>
                <a:hlinkClick r:id="rId4"/>
              </a:rPr>
              <a:t>holleyjk@vpac03.phy.vanderbilt.edu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3200" y="5721097"/>
            <a:ext cx="2862580" cy="88519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01600">
              <a:lnSpc>
                <a:spcPts val="3290"/>
              </a:lnSpc>
              <a:spcBef>
                <a:spcPts val="365"/>
              </a:spcBef>
            </a:pPr>
            <a:r>
              <a:rPr sz="2900" spc="50" dirty="0">
                <a:latin typeface="Trebuchet MS"/>
                <a:cs typeface="Trebuchet MS"/>
              </a:rPr>
              <a:t>To </a:t>
            </a:r>
            <a:r>
              <a:rPr sz="2900" spc="-150" dirty="0">
                <a:latin typeface="Trebuchet MS"/>
                <a:cs typeface="Trebuchet MS"/>
              </a:rPr>
              <a:t>transfer </a:t>
            </a:r>
            <a:r>
              <a:rPr sz="2900" spc="-229" dirty="0">
                <a:latin typeface="Trebuchet MS"/>
                <a:cs typeface="Trebuchet MS"/>
              </a:rPr>
              <a:t>data  </a:t>
            </a:r>
            <a:r>
              <a:rPr sz="2900" spc="-165" dirty="0">
                <a:latin typeface="Trebuchet MS"/>
                <a:cs typeface="Trebuchet MS"/>
              </a:rPr>
              <a:t>between</a:t>
            </a:r>
            <a:r>
              <a:rPr sz="2900" spc="-145" dirty="0">
                <a:latin typeface="Trebuchet MS"/>
                <a:cs typeface="Trebuchet MS"/>
              </a:rPr>
              <a:t> </a:t>
            </a:r>
            <a:r>
              <a:rPr sz="2900" spc="-200" dirty="0">
                <a:latin typeface="Trebuchet MS"/>
                <a:cs typeface="Trebuchet MS"/>
              </a:rPr>
              <a:t>machines: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16625" y="5510785"/>
            <a:ext cx="6490335" cy="157416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511175" marR="479425" indent="-374650">
              <a:lnSpc>
                <a:spcPts val="3979"/>
              </a:lnSpc>
              <a:spcBef>
                <a:spcPts val="415"/>
              </a:spcBef>
            </a:pPr>
            <a:r>
              <a:rPr sz="3500" spc="-155" dirty="0">
                <a:solidFill>
                  <a:srgbClr val="FDFEFE"/>
                </a:solidFill>
                <a:latin typeface="Trebuchet MS"/>
                <a:cs typeface="Trebuchet MS"/>
              </a:rPr>
              <a:t>scp </a:t>
            </a:r>
            <a:r>
              <a:rPr sz="3500" spc="-110" dirty="0">
                <a:solidFill>
                  <a:srgbClr val="FDFEFE"/>
                </a:solidFill>
                <a:latin typeface="Trebuchet MS"/>
                <a:cs typeface="Trebuchet MS"/>
              </a:rPr>
              <a:t>-pr </a:t>
            </a:r>
            <a:r>
              <a:rPr sz="3500" spc="-195" dirty="0">
                <a:solidFill>
                  <a:srgbClr val="A1E7FD"/>
                </a:solidFill>
                <a:latin typeface="Trebuchet MS"/>
                <a:cs typeface="Trebuchet MS"/>
              </a:rPr>
              <a:t>complete </a:t>
            </a:r>
            <a:r>
              <a:rPr sz="3500" spc="-240" dirty="0">
                <a:solidFill>
                  <a:srgbClr val="A1E7FD"/>
                </a:solidFill>
                <a:latin typeface="Trebuchet MS"/>
                <a:cs typeface="Trebuchet MS"/>
              </a:rPr>
              <a:t>path </a:t>
            </a:r>
            <a:r>
              <a:rPr sz="3500" spc="-190" dirty="0">
                <a:solidFill>
                  <a:srgbClr val="A1E7FD"/>
                </a:solidFill>
                <a:latin typeface="Trebuchet MS"/>
                <a:cs typeface="Trebuchet MS"/>
              </a:rPr>
              <a:t>of </a:t>
            </a:r>
            <a:r>
              <a:rPr sz="3500" spc="-290" dirty="0">
                <a:solidFill>
                  <a:srgbClr val="A1E7FD"/>
                </a:solidFill>
                <a:latin typeface="Trebuchet MS"/>
                <a:cs typeface="Trebuchet MS"/>
              </a:rPr>
              <a:t>file </a:t>
            </a:r>
            <a:r>
              <a:rPr sz="3500" spc="-105" dirty="0">
                <a:solidFill>
                  <a:srgbClr val="A1E7FD"/>
                </a:solidFill>
                <a:latin typeface="Trebuchet MS"/>
                <a:cs typeface="Trebuchet MS"/>
              </a:rPr>
              <a:t>you  </a:t>
            </a:r>
            <a:r>
              <a:rPr sz="3500" spc="-210" dirty="0">
                <a:solidFill>
                  <a:srgbClr val="A1E7FD"/>
                </a:solidFill>
                <a:latin typeface="Trebuchet MS"/>
                <a:cs typeface="Trebuchet MS"/>
              </a:rPr>
              <a:t>want </a:t>
            </a:r>
            <a:r>
              <a:rPr sz="3500" spc="-90" dirty="0">
                <a:solidFill>
                  <a:srgbClr val="A1E7FD"/>
                </a:solidFill>
                <a:latin typeface="Trebuchet MS"/>
                <a:cs typeface="Trebuchet MS"/>
              </a:rPr>
              <a:t>to </a:t>
            </a:r>
            <a:r>
              <a:rPr sz="3500" spc="-145" dirty="0">
                <a:solidFill>
                  <a:srgbClr val="A1E7FD"/>
                </a:solidFill>
                <a:latin typeface="Trebuchet MS"/>
                <a:cs typeface="Trebuchet MS"/>
              </a:rPr>
              <a:t>move </a:t>
            </a:r>
            <a:r>
              <a:rPr sz="3500" spc="-195" dirty="0">
                <a:solidFill>
                  <a:srgbClr val="BEA2FD"/>
                </a:solidFill>
                <a:latin typeface="Trebuchet MS"/>
                <a:cs typeface="Trebuchet MS"/>
              </a:rPr>
              <a:t>complete</a:t>
            </a:r>
            <a:r>
              <a:rPr sz="3500" spc="75" dirty="0">
                <a:solidFill>
                  <a:srgbClr val="BEA2FD"/>
                </a:solidFill>
                <a:latin typeface="Trebuchet MS"/>
                <a:cs typeface="Trebuchet MS"/>
              </a:rPr>
              <a:t> </a:t>
            </a:r>
            <a:r>
              <a:rPr sz="3500" spc="-240" dirty="0">
                <a:solidFill>
                  <a:srgbClr val="BEA2FD"/>
                </a:solidFill>
                <a:latin typeface="Trebuchet MS"/>
                <a:cs typeface="Trebuchet MS"/>
              </a:rPr>
              <a:t>path</a:t>
            </a:r>
            <a:endParaRPr sz="3500">
              <a:latin typeface="Trebuchet MS"/>
              <a:cs typeface="Trebuchet MS"/>
            </a:endParaRPr>
          </a:p>
          <a:p>
            <a:pPr marL="12700">
              <a:lnSpc>
                <a:spcPts val="3915"/>
              </a:lnSpc>
            </a:pPr>
            <a:r>
              <a:rPr sz="3500" spc="-175" dirty="0">
                <a:solidFill>
                  <a:srgbClr val="BEA2FD"/>
                </a:solidFill>
                <a:latin typeface="Trebuchet MS"/>
                <a:cs typeface="Trebuchet MS"/>
              </a:rPr>
              <a:t>describing </a:t>
            </a:r>
            <a:r>
              <a:rPr sz="3500" spc="-140" dirty="0">
                <a:solidFill>
                  <a:srgbClr val="BEA2FD"/>
                </a:solidFill>
                <a:latin typeface="Trebuchet MS"/>
                <a:cs typeface="Trebuchet MS"/>
              </a:rPr>
              <a:t>where </a:t>
            </a:r>
            <a:r>
              <a:rPr sz="3500" spc="-105" dirty="0">
                <a:solidFill>
                  <a:srgbClr val="BEA2FD"/>
                </a:solidFill>
                <a:latin typeface="Trebuchet MS"/>
                <a:cs typeface="Trebuchet MS"/>
              </a:rPr>
              <a:t>you </a:t>
            </a:r>
            <a:r>
              <a:rPr sz="3500" spc="-210" dirty="0">
                <a:solidFill>
                  <a:srgbClr val="BEA2FD"/>
                </a:solidFill>
                <a:latin typeface="Trebuchet MS"/>
                <a:cs typeface="Trebuchet MS"/>
              </a:rPr>
              <a:t>want </a:t>
            </a:r>
            <a:r>
              <a:rPr sz="3500" spc="-90" dirty="0">
                <a:solidFill>
                  <a:srgbClr val="BEA2FD"/>
                </a:solidFill>
                <a:latin typeface="Trebuchet MS"/>
                <a:cs typeface="Trebuchet MS"/>
              </a:rPr>
              <a:t>to </a:t>
            </a:r>
            <a:r>
              <a:rPr sz="3500" spc="-195" dirty="0">
                <a:solidFill>
                  <a:srgbClr val="BEA2FD"/>
                </a:solidFill>
                <a:latin typeface="Trebuchet MS"/>
                <a:cs typeface="Trebuchet MS"/>
              </a:rPr>
              <a:t>put</a:t>
            </a:r>
            <a:r>
              <a:rPr sz="3500" spc="130" dirty="0">
                <a:solidFill>
                  <a:srgbClr val="BEA2FD"/>
                </a:solidFill>
                <a:latin typeface="Trebuchet MS"/>
                <a:cs typeface="Trebuchet MS"/>
              </a:rPr>
              <a:t> </a:t>
            </a:r>
            <a:r>
              <a:rPr sz="3500" spc="-229" dirty="0">
                <a:solidFill>
                  <a:srgbClr val="BEA2FD"/>
                </a:solidFill>
                <a:latin typeface="Trebuchet MS"/>
                <a:cs typeface="Trebuchet MS"/>
              </a:rPr>
              <a:t>it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11896" y="7645400"/>
            <a:ext cx="11047095" cy="1948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120"/>
              </a:lnSpc>
              <a:spcBef>
                <a:spcPts val="100"/>
              </a:spcBef>
            </a:pPr>
            <a:r>
              <a:rPr sz="2700" spc="-170" dirty="0">
                <a:solidFill>
                  <a:srgbClr val="FDF84F"/>
                </a:solidFill>
                <a:latin typeface="Trebuchet MS"/>
                <a:cs typeface="Trebuchet MS"/>
              </a:rPr>
              <a:t>example </a:t>
            </a:r>
            <a:r>
              <a:rPr sz="2700" spc="-235" dirty="0">
                <a:solidFill>
                  <a:srgbClr val="FDF84F"/>
                </a:solidFill>
                <a:latin typeface="Trebuchet MS"/>
                <a:cs typeface="Trebuchet MS"/>
              </a:rPr>
              <a:t>1: </a:t>
            </a:r>
            <a:r>
              <a:rPr sz="2700" spc="-125" dirty="0">
                <a:solidFill>
                  <a:srgbClr val="FDF84F"/>
                </a:solidFill>
                <a:latin typeface="Trebuchet MS"/>
                <a:cs typeface="Trebuchet MS"/>
              </a:rPr>
              <a:t>scp </a:t>
            </a:r>
            <a:r>
              <a:rPr sz="2700" spc="-85" dirty="0">
                <a:solidFill>
                  <a:srgbClr val="FDF84F"/>
                </a:solidFill>
                <a:latin typeface="Trebuchet MS"/>
                <a:cs typeface="Trebuchet MS"/>
              </a:rPr>
              <a:t>-pr</a:t>
            </a:r>
            <a:r>
              <a:rPr sz="2700" spc="-180" dirty="0">
                <a:solidFill>
                  <a:srgbClr val="FDF84F"/>
                </a:solidFill>
                <a:latin typeface="Trebuchet MS"/>
                <a:cs typeface="Trebuchet MS"/>
              </a:rPr>
              <a:t> </a:t>
            </a:r>
            <a:r>
              <a:rPr sz="2700" u="sng" spc="-185" dirty="0">
                <a:solidFill>
                  <a:srgbClr val="FDF84F"/>
                </a:solidFill>
                <a:uFill>
                  <a:solidFill>
                    <a:srgbClr val="FDF84F"/>
                  </a:solidFill>
                </a:uFill>
                <a:latin typeface="Trebuchet MS"/>
                <a:cs typeface="Trebuchet MS"/>
              </a:rPr>
              <a:t>holleyjk@vpac03.phy.vanderbilt.edu</a:t>
            </a:r>
            <a:r>
              <a:rPr sz="2700" spc="-185" dirty="0">
                <a:solidFill>
                  <a:srgbClr val="FDF84F"/>
                </a:solidFill>
                <a:latin typeface="Trebuchet MS"/>
                <a:cs typeface="Trebuchet MS"/>
              </a:rPr>
              <a:t>:/home/holleyjk/superfile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ts val="3120"/>
              </a:lnSpc>
            </a:pPr>
            <a:r>
              <a:rPr sz="2700" spc="-170" dirty="0">
                <a:solidFill>
                  <a:srgbClr val="FDF84F"/>
                </a:solidFill>
                <a:latin typeface="Trebuchet MS"/>
                <a:cs typeface="Trebuchet MS"/>
              </a:rPr>
              <a:t>/Users/kelly/Desktop/superfile.moo</a:t>
            </a:r>
            <a:endParaRPr sz="2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550">
              <a:latin typeface="Trebuchet MS"/>
              <a:cs typeface="Trebuchet MS"/>
            </a:endParaRPr>
          </a:p>
          <a:p>
            <a:pPr marL="12700" marR="3223895">
              <a:lnSpc>
                <a:spcPts val="3000"/>
              </a:lnSpc>
            </a:pPr>
            <a:r>
              <a:rPr sz="2700" spc="-170" dirty="0">
                <a:solidFill>
                  <a:srgbClr val="FDF84F"/>
                </a:solidFill>
                <a:latin typeface="Trebuchet MS"/>
                <a:cs typeface="Trebuchet MS"/>
              </a:rPr>
              <a:t>example </a:t>
            </a:r>
            <a:r>
              <a:rPr sz="2700" spc="-235" dirty="0">
                <a:solidFill>
                  <a:srgbClr val="FDF84F"/>
                </a:solidFill>
                <a:latin typeface="Trebuchet MS"/>
                <a:cs typeface="Trebuchet MS"/>
              </a:rPr>
              <a:t>2: </a:t>
            </a:r>
            <a:r>
              <a:rPr sz="2700" spc="-125" dirty="0">
                <a:solidFill>
                  <a:srgbClr val="FDF84F"/>
                </a:solidFill>
                <a:latin typeface="Trebuchet MS"/>
                <a:cs typeface="Trebuchet MS"/>
              </a:rPr>
              <a:t>scp </a:t>
            </a:r>
            <a:r>
              <a:rPr sz="2700" spc="-85" dirty="0">
                <a:solidFill>
                  <a:srgbClr val="FDF84F"/>
                </a:solidFill>
                <a:latin typeface="Trebuchet MS"/>
                <a:cs typeface="Trebuchet MS"/>
              </a:rPr>
              <a:t>-pr </a:t>
            </a:r>
            <a:r>
              <a:rPr sz="2700" spc="-200" dirty="0">
                <a:solidFill>
                  <a:srgbClr val="FDF84F"/>
                </a:solidFill>
                <a:latin typeface="Trebuchet MS"/>
                <a:cs typeface="Trebuchet MS"/>
              </a:rPr>
              <a:t>/Users/kelly/awesomefile  </a:t>
            </a:r>
            <a:r>
              <a:rPr sz="2700" u="sng" spc="-190" dirty="0">
                <a:solidFill>
                  <a:srgbClr val="FDF84F"/>
                </a:solidFill>
                <a:uFill>
                  <a:solidFill>
                    <a:srgbClr val="FDF84F"/>
                  </a:solidFill>
                </a:uFill>
                <a:latin typeface="Trebuchet MS"/>
                <a:cs typeface="Trebuchet MS"/>
              </a:rPr>
              <a:t>holleyjk@vmplogin.accre.vanderbilt.edu</a:t>
            </a:r>
            <a:r>
              <a:rPr sz="2700" spc="-190" dirty="0">
                <a:solidFill>
                  <a:srgbClr val="FDF84F"/>
                </a:solidFill>
                <a:latin typeface="Trebuchet MS"/>
                <a:cs typeface="Trebuchet MS"/>
              </a:rPr>
              <a:t>:/home/holleyjk/.</a:t>
            </a:r>
            <a:endParaRPr sz="27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599402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2900" y="2926081"/>
            <a:ext cx="9552940" cy="6484620"/>
            <a:chOff x="2882900" y="2926081"/>
            <a:chExt cx="9552940" cy="6484620"/>
          </a:xfrm>
        </p:grpSpPr>
        <p:sp>
          <p:nvSpPr>
            <p:cNvPr id="3" name="object 3"/>
            <p:cNvSpPr/>
            <p:nvPr/>
          </p:nvSpPr>
          <p:spPr>
            <a:xfrm>
              <a:off x="2901950" y="5708650"/>
              <a:ext cx="807085" cy="935355"/>
            </a:xfrm>
            <a:custGeom>
              <a:avLst/>
              <a:gdLst/>
              <a:ahLst/>
              <a:cxnLst/>
              <a:rect l="l" t="t" r="r" b="b"/>
              <a:pathLst>
                <a:path w="807085" h="935354">
                  <a:moveTo>
                    <a:pt x="806624" y="0"/>
                  </a:moveTo>
                  <a:lnTo>
                    <a:pt x="794189" y="14417"/>
                  </a:lnTo>
                  <a:lnTo>
                    <a:pt x="0" y="935217"/>
                  </a:lnTo>
                  <a:lnTo>
                    <a:pt x="806624" y="0"/>
                  </a:lnTo>
                  <a:close/>
                </a:path>
              </a:pathLst>
            </a:custGeom>
            <a:ln w="38100">
              <a:solidFill>
                <a:srgbClr val="FF64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35680" y="2926081"/>
              <a:ext cx="8900160" cy="64846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6600" y="1200404"/>
            <a:ext cx="9052560" cy="1407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5" dirty="0">
                <a:latin typeface="Trebuchet MS"/>
                <a:cs typeface="Trebuchet MS"/>
              </a:rPr>
              <a:t>Your </a:t>
            </a:r>
            <a:r>
              <a:rPr sz="4200" spc="-330" dirty="0">
                <a:latin typeface="Trebuchet MS"/>
                <a:cs typeface="Trebuchet MS"/>
              </a:rPr>
              <a:t>data </a:t>
            </a:r>
            <a:r>
              <a:rPr sz="4200" spc="-185" dirty="0">
                <a:latin typeface="Trebuchet MS"/>
                <a:cs typeface="Trebuchet MS"/>
              </a:rPr>
              <a:t>is </a:t>
            </a:r>
            <a:r>
              <a:rPr sz="4200" spc="-190" dirty="0">
                <a:latin typeface="Trebuchet MS"/>
                <a:cs typeface="Trebuchet MS"/>
              </a:rPr>
              <a:t>protected </a:t>
            </a:r>
            <a:r>
              <a:rPr sz="4200" spc="-240" dirty="0">
                <a:latin typeface="Trebuchet MS"/>
                <a:cs typeface="Trebuchet MS"/>
              </a:rPr>
              <a:t>by </a:t>
            </a:r>
            <a:r>
              <a:rPr sz="4200" spc="-345" dirty="0">
                <a:latin typeface="Trebuchet MS"/>
                <a:cs typeface="Trebuchet MS"/>
              </a:rPr>
              <a:t>file</a:t>
            </a:r>
            <a:r>
              <a:rPr sz="4200" spc="275" dirty="0">
                <a:latin typeface="Trebuchet MS"/>
                <a:cs typeface="Trebuchet MS"/>
              </a:rPr>
              <a:t> </a:t>
            </a:r>
            <a:r>
              <a:rPr sz="4200" spc="-155" dirty="0">
                <a:latin typeface="Trebuchet MS"/>
                <a:cs typeface="Trebuchet MS"/>
              </a:rPr>
              <a:t>permissions</a:t>
            </a:r>
            <a:endParaRPr sz="4200">
              <a:latin typeface="Trebuchet MS"/>
              <a:cs typeface="Trebuchet MS"/>
            </a:endParaRPr>
          </a:p>
          <a:p>
            <a:pPr marL="340995" algn="ctr">
              <a:lnSpc>
                <a:spcPct val="100000"/>
              </a:lnSpc>
              <a:spcBef>
                <a:spcPts val="2355"/>
              </a:spcBef>
            </a:pPr>
            <a:r>
              <a:rPr sz="2900" spc="-135" dirty="0">
                <a:solidFill>
                  <a:srgbClr val="FDFEFE"/>
                </a:solidFill>
                <a:latin typeface="Trebuchet MS"/>
                <a:cs typeface="Trebuchet MS"/>
              </a:rPr>
              <a:t>Aside: </a:t>
            </a:r>
            <a:r>
              <a:rPr sz="2900" spc="55" dirty="0">
                <a:solidFill>
                  <a:srgbClr val="FDFEFE"/>
                </a:solidFill>
                <a:latin typeface="Trebuchet MS"/>
                <a:cs typeface="Trebuchet MS"/>
              </a:rPr>
              <a:t>How </a:t>
            </a:r>
            <a:r>
              <a:rPr sz="2900" spc="-160" dirty="0">
                <a:solidFill>
                  <a:srgbClr val="FDFEFE"/>
                </a:solidFill>
                <a:latin typeface="Trebuchet MS"/>
                <a:cs typeface="Trebuchet MS"/>
              </a:rPr>
              <a:t>did </a:t>
            </a:r>
            <a:r>
              <a:rPr sz="2900" spc="-85" dirty="0">
                <a:solidFill>
                  <a:srgbClr val="FDFEFE"/>
                </a:solidFill>
                <a:latin typeface="Trebuchet MS"/>
                <a:cs typeface="Trebuchet MS"/>
              </a:rPr>
              <a:t>I </a:t>
            </a:r>
            <a:r>
              <a:rPr sz="2900" spc="-204" dirty="0">
                <a:solidFill>
                  <a:srgbClr val="FDFEFE"/>
                </a:solidFill>
                <a:latin typeface="Trebuchet MS"/>
                <a:cs typeface="Trebuchet MS"/>
              </a:rPr>
              <a:t>get </a:t>
            </a:r>
            <a:r>
              <a:rPr sz="2900" spc="-145" dirty="0">
                <a:solidFill>
                  <a:srgbClr val="FDFEFE"/>
                </a:solidFill>
                <a:latin typeface="Trebuchet MS"/>
                <a:cs typeface="Trebuchet MS"/>
              </a:rPr>
              <a:t>this</a:t>
            </a:r>
            <a:r>
              <a:rPr sz="2900" spc="5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900" spc="-155" dirty="0">
                <a:solidFill>
                  <a:srgbClr val="FDFEFE"/>
                </a:solidFill>
                <a:latin typeface="Trebuchet MS"/>
                <a:cs typeface="Trebuchet MS"/>
              </a:rPr>
              <a:t>list?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8700" y="6367272"/>
            <a:ext cx="1790064" cy="217170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635" algn="ctr">
              <a:lnSpc>
                <a:spcPct val="96400"/>
              </a:lnSpc>
              <a:spcBef>
                <a:spcPts val="225"/>
              </a:spcBef>
            </a:pPr>
            <a:r>
              <a:rPr sz="2900" spc="-95" dirty="0">
                <a:solidFill>
                  <a:srgbClr val="FDFEFE"/>
                </a:solidFill>
                <a:latin typeface="Trebuchet MS"/>
                <a:cs typeface="Trebuchet MS"/>
              </a:rPr>
              <a:t>user  </a:t>
            </a:r>
            <a:r>
              <a:rPr sz="2900" spc="-185" dirty="0">
                <a:solidFill>
                  <a:srgbClr val="FDFEFE"/>
                </a:solidFill>
                <a:latin typeface="Trebuchet MS"/>
                <a:cs typeface="Trebuchet MS"/>
              </a:rPr>
              <a:t>pe</a:t>
            </a:r>
            <a:r>
              <a:rPr sz="2900" spc="20" dirty="0">
                <a:solidFill>
                  <a:srgbClr val="FDFEFE"/>
                </a:solidFill>
                <a:latin typeface="Trebuchet MS"/>
                <a:cs typeface="Trebuchet MS"/>
              </a:rPr>
              <a:t>r</a:t>
            </a:r>
            <a:r>
              <a:rPr sz="2900" spc="-175" dirty="0">
                <a:solidFill>
                  <a:srgbClr val="FDFEFE"/>
                </a:solidFill>
                <a:latin typeface="Trebuchet MS"/>
                <a:cs typeface="Trebuchet MS"/>
              </a:rPr>
              <a:t>m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ss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35" dirty="0">
                <a:solidFill>
                  <a:srgbClr val="FDFEFE"/>
                </a:solidFill>
                <a:latin typeface="Trebuchet MS"/>
                <a:cs typeface="Trebuchet MS"/>
              </a:rPr>
              <a:t>o</a:t>
            </a:r>
            <a:r>
              <a:rPr sz="2900" spc="-80" dirty="0">
                <a:solidFill>
                  <a:srgbClr val="FDFEFE"/>
                </a:solidFill>
                <a:latin typeface="Trebuchet MS"/>
                <a:cs typeface="Trebuchet MS"/>
              </a:rPr>
              <a:t>ns  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r=Read  </a:t>
            </a:r>
            <a:r>
              <a:rPr sz="2900" spc="10" dirty="0">
                <a:solidFill>
                  <a:srgbClr val="FDFEFE"/>
                </a:solidFill>
                <a:latin typeface="Trebuchet MS"/>
                <a:cs typeface="Trebuchet MS"/>
              </a:rPr>
              <a:t>w=Write  </a:t>
            </a:r>
            <a:r>
              <a:rPr sz="2900" spc="-55" dirty="0">
                <a:solidFill>
                  <a:srgbClr val="FDFEFE"/>
                </a:solidFill>
                <a:latin typeface="Trebuchet MS"/>
                <a:cs typeface="Trebuchet MS"/>
              </a:rPr>
              <a:t>x=eXecute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46400" y="2926081"/>
            <a:ext cx="9489440" cy="6484620"/>
            <a:chOff x="2946400" y="2926081"/>
            <a:chExt cx="9489440" cy="6484620"/>
          </a:xfrm>
        </p:grpSpPr>
        <p:sp>
          <p:nvSpPr>
            <p:cNvPr id="3" name="object 3"/>
            <p:cNvSpPr/>
            <p:nvPr/>
          </p:nvSpPr>
          <p:spPr>
            <a:xfrm>
              <a:off x="2965450" y="5784850"/>
              <a:ext cx="1045844" cy="798830"/>
            </a:xfrm>
            <a:custGeom>
              <a:avLst/>
              <a:gdLst/>
              <a:ahLst/>
              <a:cxnLst/>
              <a:rect l="l" t="t" r="r" b="b"/>
              <a:pathLst>
                <a:path w="1045845" h="798829">
                  <a:moveTo>
                    <a:pt x="1045530" y="0"/>
                  </a:moveTo>
                  <a:lnTo>
                    <a:pt x="1030380" y="11575"/>
                  </a:lnTo>
                  <a:lnTo>
                    <a:pt x="0" y="798833"/>
                  </a:lnTo>
                  <a:lnTo>
                    <a:pt x="1045530" y="0"/>
                  </a:lnTo>
                  <a:close/>
                </a:path>
              </a:pathLst>
            </a:custGeom>
            <a:ln w="38100">
              <a:solidFill>
                <a:srgbClr val="00F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35680" y="2926081"/>
              <a:ext cx="8900160" cy="64846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6600" y="1706371"/>
            <a:ext cx="905256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5" dirty="0">
                <a:latin typeface="Trebuchet MS"/>
                <a:cs typeface="Trebuchet MS"/>
              </a:rPr>
              <a:t>Your </a:t>
            </a:r>
            <a:r>
              <a:rPr sz="4200" spc="-330" dirty="0">
                <a:latin typeface="Trebuchet MS"/>
                <a:cs typeface="Trebuchet MS"/>
              </a:rPr>
              <a:t>data </a:t>
            </a:r>
            <a:r>
              <a:rPr sz="4200" spc="-185" dirty="0">
                <a:latin typeface="Trebuchet MS"/>
                <a:cs typeface="Trebuchet MS"/>
              </a:rPr>
              <a:t>is </a:t>
            </a:r>
            <a:r>
              <a:rPr sz="4200" spc="-190" dirty="0">
                <a:latin typeface="Trebuchet MS"/>
                <a:cs typeface="Trebuchet MS"/>
              </a:rPr>
              <a:t>protected </a:t>
            </a:r>
            <a:r>
              <a:rPr sz="4200" spc="-240" dirty="0">
                <a:latin typeface="Trebuchet MS"/>
                <a:cs typeface="Trebuchet MS"/>
              </a:rPr>
              <a:t>by </a:t>
            </a:r>
            <a:r>
              <a:rPr sz="4200" spc="-345" dirty="0">
                <a:latin typeface="Trebuchet MS"/>
                <a:cs typeface="Trebuchet MS"/>
              </a:rPr>
              <a:t>file</a:t>
            </a:r>
            <a:r>
              <a:rPr sz="4200" spc="275" dirty="0">
                <a:latin typeface="Trebuchet MS"/>
                <a:cs typeface="Trebuchet MS"/>
              </a:rPr>
              <a:t> </a:t>
            </a:r>
            <a:r>
              <a:rPr sz="4200" spc="-155" dirty="0">
                <a:latin typeface="Trebuchet MS"/>
                <a:cs typeface="Trebuchet MS"/>
              </a:rPr>
              <a:t>permissions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8700" y="6382513"/>
            <a:ext cx="1790064" cy="216852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24765" algn="ctr">
              <a:lnSpc>
                <a:spcPct val="96200"/>
              </a:lnSpc>
              <a:spcBef>
                <a:spcPts val="229"/>
              </a:spcBef>
            </a:pPr>
            <a:r>
              <a:rPr sz="2900" spc="-95" dirty="0">
                <a:solidFill>
                  <a:srgbClr val="FDFEFE"/>
                </a:solidFill>
                <a:latin typeface="Trebuchet MS"/>
                <a:cs typeface="Trebuchet MS"/>
              </a:rPr>
              <a:t>group  </a:t>
            </a:r>
            <a:r>
              <a:rPr sz="2900" spc="-185" dirty="0">
                <a:solidFill>
                  <a:srgbClr val="FDFEFE"/>
                </a:solidFill>
                <a:latin typeface="Trebuchet MS"/>
                <a:cs typeface="Trebuchet MS"/>
              </a:rPr>
              <a:t>pe</a:t>
            </a:r>
            <a:r>
              <a:rPr sz="2900" spc="20" dirty="0">
                <a:solidFill>
                  <a:srgbClr val="FDFEFE"/>
                </a:solidFill>
                <a:latin typeface="Trebuchet MS"/>
                <a:cs typeface="Trebuchet MS"/>
              </a:rPr>
              <a:t>r</a:t>
            </a:r>
            <a:r>
              <a:rPr sz="2900" spc="-175" dirty="0">
                <a:solidFill>
                  <a:srgbClr val="FDFEFE"/>
                </a:solidFill>
                <a:latin typeface="Trebuchet MS"/>
                <a:cs typeface="Trebuchet MS"/>
              </a:rPr>
              <a:t>m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ss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35" dirty="0">
                <a:solidFill>
                  <a:srgbClr val="FDFEFE"/>
                </a:solidFill>
                <a:latin typeface="Trebuchet MS"/>
                <a:cs typeface="Trebuchet MS"/>
              </a:rPr>
              <a:t>o</a:t>
            </a:r>
            <a:r>
              <a:rPr sz="2900" spc="-80" dirty="0">
                <a:solidFill>
                  <a:srgbClr val="FDFEFE"/>
                </a:solidFill>
                <a:latin typeface="Trebuchet MS"/>
                <a:cs typeface="Trebuchet MS"/>
              </a:rPr>
              <a:t>ns  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r=Read  </a:t>
            </a:r>
            <a:r>
              <a:rPr sz="2900" spc="10" dirty="0">
                <a:solidFill>
                  <a:srgbClr val="FDFEFE"/>
                </a:solidFill>
                <a:latin typeface="Trebuchet MS"/>
                <a:cs typeface="Trebuchet MS"/>
              </a:rPr>
              <a:t>w=Write  </a:t>
            </a:r>
            <a:r>
              <a:rPr sz="2900" spc="-55" dirty="0">
                <a:solidFill>
                  <a:srgbClr val="FDFEFE"/>
                </a:solidFill>
                <a:latin typeface="Trebuchet MS"/>
                <a:cs typeface="Trebuchet MS"/>
              </a:rPr>
              <a:t>x=eXecute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78100" y="2926081"/>
            <a:ext cx="9857740" cy="6484620"/>
            <a:chOff x="2578100" y="2926081"/>
            <a:chExt cx="9857740" cy="6484620"/>
          </a:xfrm>
        </p:grpSpPr>
        <p:sp>
          <p:nvSpPr>
            <p:cNvPr id="3" name="object 3"/>
            <p:cNvSpPr/>
            <p:nvPr/>
          </p:nvSpPr>
          <p:spPr>
            <a:xfrm>
              <a:off x="2597150" y="5784850"/>
              <a:ext cx="1731645" cy="757555"/>
            </a:xfrm>
            <a:custGeom>
              <a:avLst/>
              <a:gdLst/>
              <a:ahLst/>
              <a:cxnLst/>
              <a:rect l="l" t="t" r="r" b="b"/>
              <a:pathLst>
                <a:path w="1731645" h="757554">
                  <a:moveTo>
                    <a:pt x="1731060" y="0"/>
                  </a:moveTo>
                  <a:lnTo>
                    <a:pt x="1713590" y="7643"/>
                  </a:lnTo>
                  <a:lnTo>
                    <a:pt x="0" y="757340"/>
                  </a:lnTo>
                  <a:lnTo>
                    <a:pt x="173106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35680" y="2926081"/>
              <a:ext cx="8900160" cy="64846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6600" y="1706371"/>
            <a:ext cx="905256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5" dirty="0">
                <a:latin typeface="Trebuchet MS"/>
                <a:cs typeface="Trebuchet MS"/>
              </a:rPr>
              <a:t>Your </a:t>
            </a:r>
            <a:r>
              <a:rPr sz="4200" spc="-330" dirty="0">
                <a:latin typeface="Trebuchet MS"/>
                <a:cs typeface="Trebuchet MS"/>
              </a:rPr>
              <a:t>data </a:t>
            </a:r>
            <a:r>
              <a:rPr sz="4200" spc="-185" dirty="0">
                <a:latin typeface="Trebuchet MS"/>
                <a:cs typeface="Trebuchet MS"/>
              </a:rPr>
              <a:t>is </a:t>
            </a:r>
            <a:r>
              <a:rPr sz="4200" spc="-190" dirty="0">
                <a:latin typeface="Trebuchet MS"/>
                <a:cs typeface="Trebuchet MS"/>
              </a:rPr>
              <a:t>protected </a:t>
            </a:r>
            <a:r>
              <a:rPr sz="4200" spc="-240" dirty="0">
                <a:latin typeface="Trebuchet MS"/>
                <a:cs typeface="Trebuchet MS"/>
              </a:rPr>
              <a:t>by </a:t>
            </a:r>
            <a:r>
              <a:rPr sz="4200" spc="-345" dirty="0">
                <a:latin typeface="Trebuchet MS"/>
                <a:cs typeface="Trebuchet MS"/>
              </a:rPr>
              <a:t>file</a:t>
            </a:r>
            <a:r>
              <a:rPr sz="4200" spc="275" dirty="0">
                <a:latin typeface="Trebuchet MS"/>
                <a:cs typeface="Trebuchet MS"/>
              </a:rPr>
              <a:t> </a:t>
            </a:r>
            <a:r>
              <a:rPr sz="4200" spc="-155" dirty="0">
                <a:latin typeface="Trebuchet MS"/>
                <a:cs typeface="Trebuchet MS"/>
              </a:rPr>
              <a:t>permissions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8700" y="6382513"/>
            <a:ext cx="1790064" cy="216852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6985" algn="ctr">
              <a:lnSpc>
                <a:spcPct val="96200"/>
              </a:lnSpc>
              <a:spcBef>
                <a:spcPts val="229"/>
              </a:spcBef>
            </a:pPr>
            <a:r>
              <a:rPr sz="2900" spc="-95" dirty="0">
                <a:solidFill>
                  <a:srgbClr val="FDFEFE"/>
                </a:solidFill>
                <a:latin typeface="Trebuchet MS"/>
                <a:cs typeface="Trebuchet MS"/>
              </a:rPr>
              <a:t>other  </a:t>
            </a:r>
            <a:r>
              <a:rPr sz="2900" spc="-185" dirty="0">
                <a:solidFill>
                  <a:srgbClr val="FDFEFE"/>
                </a:solidFill>
                <a:latin typeface="Trebuchet MS"/>
                <a:cs typeface="Trebuchet MS"/>
              </a:rPr>
              <a:t>pe</a:t>
            </a:r>
            <a:r>
              <a:rPr sz="2900" spc="20" dirty="0">
                <a:solidFill>
                  <a:srgbClr val="FDFEFE"/>
                </a:solidFill>
                <a:latin typeface="Trebuchet MS"/>
                <a:cs typeface="Trebuchet MS"/>
              </a:rPr>
              <a:t>r</a:t>
            </a:r>
            <a:r>
              <a:rPr sz="2900" spc="-175" dirty="0">
                <a:solidFill>
                  <a:srgbClr val="FDFEFE"/>
                </a:solidFill>
                <a:latin typeface="Trebuchet MS"/>
                <a:cs typeface="Trebuchet MS"/>
              </a:rPr>
              <a:t>m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ss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35" dirty="0">
                <a:solidFill>
                  <a:srgbClr val="FDFEFE"/>
                </a:solidFill>
                <a:latin typeface="Trebuchet MS"/>
                <a:cs typeface="Trebuchet MS"/>
              </a:rPr>
              <a:t>o</a:t>
            </a:r>
            <a:r>
              <a:rPr sz="2900" spc="-80" dirty="0">
                <a:solidFill>
                  <a:srgbClr val="FDFEFE"/>
                </a:solidFill>
                <a:latin typeface="Trebuchet MS"/>
                <a:cs typeface="Trebuchet MS"/>
              </a:rPr>
              <a:t>ns  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r=Read  </a:t>
            </a:r>
            <a:r>
              <a:rPr sz="2900" spc="10" dirty="0">
                <a:solidFill>
                  <a:srgbClr val="FDFEFE"/>
                </a:solidFill>
                <a:latin typeface="Trebuchet MS"/>
                <a:cs typeface="Trebuchet MS"/>
              </a:rPr>
              <a:t>w=Write  </a:t>
            </a:r>
            <a:r>
              <a:rPr sz="2900" spc="-55" dirty="0">
                <a:solidFill>
                  <a:srgbClr val="FDFEFE"/>
                </a:solidFill>
                <a:latin typeface="Trebuchet MS"/>
                <a:cs typeface="Trebuchet MS"/>
              </a:rPr>
              <a:t>x=eXecute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13100" y="1269999"/>
            <a:ext cx="6703695" cy="3256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>
              <a:lnSpc>
                <a:spcPct val="100000"/>
              </a:lnSpc>
              <a:spcBef>
                <a:spcPts val="100"/>
              </a:spcBef>
            </a:pPr>
            <a:r>
              <a:rPr sz="4900" spc="9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4900" spc="-325" dirty="0">
                <a:solidFill>
                  <a:srgbClr val="FDFEFE"/>
                </a:solidFill>
                <a:latin typeface="Trebuchet MS"/>
                <a:cs typeface="Trebuchet MS"/>
              </a:rPr>
              <a:t>change</a:t>
            </a:r>
            <a:r>
              <a:rPr sz="4900" spc="-3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225" dirty="0">
                <a:solidFill>
                  <a:srgbClr val="FDFEFE"/>
                </a:solidFill>
                <a:latin typeface="Trebuchet MS"/>
                <a:cs typeface="Trebuchet MS"/>
              </a:rPr>
              <a:t>permissions:</a:t>
            </a:r>
            <a:endParaRPr sz="4900">
              <a:latin typeface="Trebuchet MS"/>
              <a:cs typeface="Trebuchet MS"/>
            </a:endParaRPr>
          </a:p>
          <a:p>
            <a:pPr marL="12700" marR="5080" indent="177800">
              <a:lnSpc>
                <a:spcPct val="172900"/>
              </a:lnSpc>
              <a:spcBef>
                <a:spcPts val="2135"/>
              </a:spcBef>
            </a:pPr>
            <a:r>
              <a:rPr sz="4200" spc="-170" dirty="0">
                <a:solidFill>
                  <a:srgbClr val="FDF700"/>
                </a:solidFill>
                <a:latin typeface="Trebuchet MS"/>
                <a:cs typeface="Trebuchet MS"/>
              </a:rPr>
              <a:t>chmod ugo+/-rwx </a:t>
            </a:r>
            <a:r>
              <a:rPr sz="4200" spc="-320" dirty="0">
                <a:solidFill>
                  <a:srgbClr val="FDF700"/>
                </a:solidFill>
                <a:latin typeface="Trebuchet MS"/>
                <a:cs typeface="Trebuchet MS"/>
              </a:rPr>
              <a:t>filename  </a:t>
            </a:r>
            <a:r>
              <a:rPr sz="4200" spc="-290" dirty="0">
                <a:solidFill>
                  <a:srgbClr val="FDF700"/>
                </a:solidFill>
                <a:latin typeface="Trebuchet MS"/>
                <a:cs typeface="Trebuchet MS"/>
              </a:rPr>
              <a:t>Example: </a:t>
            </a:r>
            <a:r>
              <a:rPr sz="4200" spc="-170" dirty="0">
                <a:solidFill>
                  <a:srgbClr val="FDF700"/>
                </a:solidFill>
                <a:latin typeface="Trebuchet MS"/>
                <a:cs typeface="Trebuchet MS"/>
              </a:rPr>
              <a:t>chmod </a:t>
            </a:r>
            <a:r>
              <a:rPr sz="4200" dirty="0">
                <a:solidFill>
                  <a:srgbClr val="FDF700"/>
                </a:solidFill>
                <a:latin typeface="Trebuchet MS"/>
                <a:cs typeface="Trebuchet MS"/>
              </a:rPr>
              <a:t>go+r</a:t>
            </a:r>
            <a:r>
              <a:rPr sz="4200" spc="114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85" dirty="0">
                <a:solidFill>
                  <a:srgbClr val="FDF700"/>
                </a:solidFill>
                <a:latin typeface="Trebuchet MS"/>
                <a:cs typeface="Trebuchet MS"/>
              </a:rPr>
              <a:t>pro*.dat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2112" y="6045709"/>
            <a:ext cx="9966325" cy="18726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9105" algn="ctr">
              <a:lnSpc>
                <a:spcPct val="100000"/>
              </a:lnSpc>
              <a:spcBef>
                <a:spcPts val="100"/>
              </a:spcBef>
            </a:pPr>
            <a:r>
              <a:rPr sz="3200" spc="-175" dirty="0">
                <a:solidFill>
                  <a:srgbClr val="FDF700"/>
                </a:solidFill>
                <a:latin typeface="Trebuchet MS"/>
                <a:cs typeface="Trebuchet MS"/>
              </a:rPr>
              <a:t>Advanced: </a:t>
            </a:r>
            <a:r>
              <a:rPr sz="3200" spc="-150" dirty="0">
                <a:solidFill>
                  <a:srgbClr val="FDF700"/>
                </a:solidFill>
                <a:latin typeface="Trebuchet MS"/>
                <a:cs typeface="Trebuchet MS"/>
              </a:rPr>
              <a:t>chgrp </a:t>
            </a:r>
            <a:r>
              <a:rPr sz="3200" spc="-40" dirty="0">
                <a:solidFill>
                  <a:srgbClr val="FDF700"/>
                </a:solidFill>
                <a:latin typeface="Trebuchet MS"/>
                <a:cs typeface="Trebuchet MS"/>
              </a:rPr>
              <a:t>-R </a:t>
            </a:r>
            <a:r>
              <a:rPr sz="3200" spc="-20" dirty="0">
                <a:solidFill>
                  <a:srgbClr val="FDF700"/>
                </a:solidFill>
                <a:latin typeface="Trebuchet MS"/>
                <a:cs typeface="Trebuchet MS"/>
              </a:rPr>
              <a:t>&lt;group&gt;</a:t>
            </a:r>
            <a:r>
              <a:rPr sz="3200" spc="4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65" dirty="0">
                <a:solidFill>
                  <a:srgbClr val="FDF700"/>
                </a:solidFill>
                <a:latin typeface="Trebuchet MS"/>
                <a:cs typeface="Trebuchet MS"/>
              </a:rPr>
              <a:t>&lt;directory&gt;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ts val="3720"/>
              </a:lnSpc>
              <a:spcBef>
                <a:spcPts val="3260"/>
              </a:spcBef>
            </a:pPr>
            <a:r>
              <a:rPr sz="3200" spc="-190" dirty="0">
                <a:solidFill>
                  <a:srgbClr val="FDF700"/>
                </a:solidFill>
                <a:latin typeface="Trebuchet MS"/>
                <a:cs typeface="Trebuchet MS"/>
              </a:rPr>
              <a:t>changes the </a:t>
            </a:r>
            <a:r>
              <a:rPr sz="3200" spc="-105" dirty="0">
                <a:solidFill>
                  <a:srgbClr val="FDF700"/>
                </a:solidFill>
                <a:latin typeface="Trebuchet MS"/>
                <a:cs typeface="Trebuchet MS"/>
              </a:rPr>
              <a:t>group </a:t>
            </a:r>
            <a:r>
              <a:rPr sz="3200" spc="-110" dirty="0">
                <a:solidFill>
                  <a:srgbClr val="FDF700"/>
                </a:solidFill>
                <a:latin typeface="Trebuchet MS"/>
                <a:cs typeface="Trebuchet MS"/>
              </a:rPr>
              <a:t>ownership </a:t>
            </a:r>
            <a:r>
              <a:rPr sz="3200" spc="-170" dirty="0">
                <a:solidFill>
                  <a:srgbClr val="FDF700"/>
                </a:solidFill>
                <a:latin typeface="Trebuchet MS"/>
                <a:cs typeface="Trebuchet MS"/>
              </a:rPr>
              <a:t>of </a:t>
            </a:r>
            <a:r>
              <a:rPr sz="3200" spc="-320" dirty="0">
                <a:solidFill>
                  <a:srgbClr val="FDF7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FDF700"/>
                </a:solidFill>
                <a:latin typeface="Trebuchet MS"/>
                <a:cs typeface="Trebuchet MS"/>
              </a:rPr>
              <a:t>directory</a:t>
            </a:r>
            <a:r>
              <a:rPr sz="3200" spc="-11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35" dirty="0">
                <a:solidFill>
                  <a:srgbClr val="FDF700"/>
                </a:solidFill>
                <a:latin typeface="Trebuchet MS"/>
                <a:cs typeface="Trebuchet MS"/>
              </a:rPr>
              <a:t>(R=recursively).</a:t>
            </a:r>
            <a:endParaRPr sz="3200">
              <a:latin typeface="Trebuchet MS"/>
              <a:cs typeface="Trebuchet MS"/>
            </a:endParaRPr>
          </a:p>
          <a:p>
            <a:pPr marL="864869">
              <a:lnSpc>
                <a:spcPts val="3720"/>
              </a:lnSpc>
            </a:pPr>
            <a:r>
              <a:rPr sz="3200" spc="-120" dirty="0">
                <a:solidFill>
                  <a:srgbClr val="FDF700"/>
                </a:solidFill>
                <a:latin typeface="Trebuchet MS"/>
                <a:cs typeface="Trebuchet MS"/>
              </a:rPr>
              <a:t>Have </a:t>
            </a:r>
            <a:r>
              <a:rPr sz="3200" spc="-80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3200" spc="-200" dirty="0">
                <a:solidFill>
                  <a:srgbClr val="FDF700"/>
                </a:solidFill>
                <a:latin typeface="Trebuchet MS"/>
                <a:cs typeface="Trebuchet MS"/>
              </a:rPr>
              <a:t>be </a:t>
            </a:r>
            <a:r>
              <a:rPr sz="3200" spc="-210" dirty="0">
                <a:solidFill>
                  <a:srgbClr val="FDF700"/>
                </a:solidFill>
                <a:latin typeface="Trebuchet MS"/>
                <a:cs typeface="Trebuchet MS"/>
              </a:rPr>
              <a:t>admin </a:t>
            </a:r>
            <a:r>
              <a:rPr sz="3200" spc="30" dirty="0">
                <a:solidFill>
                  <a:srgbClr val="FDF700"/>
                </a:solidFill>
                <a:latin typeface="Trebuchet MS"/>
                <a:cs typeface="Trebuchet MS"/>
              </a:rPr>
              <a:t>or </a:t>
            </a:r>
            <a:r>
              <a:rPr sz="3200" spc="-200" dirty="0">
                <a:solidFill>
                  <a:srgbClr val="FDF700"/>
                </a:solidFill>
                <a:latin typeface="Trebuchet MS"/>
                <a:cs typeface="Trebuchet MS"/>
              </a:rPr>
              <a:t>be </a:t>
            </a:r>
            <a:r>
              <a:rPr sz="3200" spc="-165" dirty="0">
                <a:solidFill>
                  <a:srgbClr val="FDF700"/>
                </a:solidFill>
                <a:latin typeface="Trebuchet MS"/>
                <a:cs typeface="Trebuchet MS"/>
              </a:rPr>
              <a:t>member </a:t>
            </a:r>
            <a:r>
              <a:rPr sz="3200" spc="-170" dirty="0">
                <a:solidFill>
                  <a:srgbClr val="FDF700"/>
                </a:solidFill>
                <a:latin typeface="Trebuchet MS"/>
                <a:cs typeface="Trebuchet MS"/>
              </a:rPr>
              <a:t>of </a:t>
            </a:r>
            <a:r>
              <a:rPr sz="3200" spc="-125" dirty="0">
                <a:solidFill>
                  <a:srgbClr val="FDF700"/>
                </a:solidFill>
                <a:latin typeface="Trebuchet MS"/>
                <a:cs typeface="Trebuchet MS"/>
              </a:rPr>
              <a:t>both</a:t>
            </a:r>
            <a:r>
              <a:rPr sz="3200" spc="39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00" dirty="0">
                <a:solidFill>
                  <a:srgbClr val="FDF700"/>
                </a:solidFill>
                <a:latin typeface="Trebuchet MS"/>
                <a:cs typeface="Trebuchet MS"/>
              </a:rPr>
              <a:t>groups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6537" y="1269999"/>
            <a:ext cx="10527030" cy="792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73075" algn="ctr">
              <a:lnSpc>
                <a:spcPct val="100000"/>
              </a:lnSpc>
              <a:spcBef>
                <a:spcPts val="100"/>
              </a:spcBef>
            </a:pPr>
            <a:r>
              <a:rPr sz="4900" spc="-240" dirty="0">
                <a:solidFill>
                  <a:srgbClr val="FDFEFE"/>
                </a:solidFill>
                <a:latin typeface="Trebuchet MS"/>
                <a:cs typeface="Trebuchet MS"/>
              </a:rPr>
              <a:t>Taking </a:t>
            </a:r>
            <a:r>
              <a:rPr sz="4900" spc="-484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900" spc="-265" dirty="0">
                <a:solidFill>
                  <a:srgbClr val="FDFEFE"/>
                </a:solidFill>
                <a:latin typeface="Trebuchet MS"/>
                <a:cs typeface="Trebuchet MS"/>
              </a:rPr>
              <a:t>peek </a:t>
            </a:r>
            <a:r>
              <a:rPr sz="4900" spc="-400" dirty="0">
                <a:solidFill>
                  <a:srgbClr val="FDFEFE"/>
                </a:solidFill>
                <a:latin typeface="Trebuchet MS"/>
                <a:cs typeface="Trebuchet MS"/>
              </a:rPr>
              <a:t>at </a:t>
            </a:r>
            <a:r>
              <a:rPr sz="4900" spc="-484" dirty="0">
                <a:solidFill>
                  <a:srgbClr val="FDFEFE"/>
                </a:solidFill>
                <a:latin typeface="Trebuchet MS"/>
                <a:cs typeface="Trebuchet MS"/>
              </a:rPr>
              <a:t>a</a:t>
            </a:r>
            <a:r>
              <a:rPr sz="4900" spc="-2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470" dirty="0">
                <a:solidFill>
                  <a:srgbClr val="FDFEFE"/>
                </a:solidFill>
                <a:latin typeface="Trebuchet MS"/>
                <a:cs typeface="Trebuchet MS"/>
              </a:rPr>
              <a:t>file:</a:t>
            </a:r>
            <a:endParaRPr sz="4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7850">
              <a:latin typeface="Trebuchet MS"/>
              <a:cs typeface="Trebuchet MS"/>
            </a:endParaRPr>
          </a:p>
          <a:p>
            <a:pPr marL="337820" indent="-325755">
              <a:lnSpc>
                <a:spcPts val="4970"/>
              </a:lnSpc>
              <a:spcBef>
                <a:spcPts val="5"/>
              </a:spcBef>
              <a:buChar char="·"/>
              <a:tabLst>
                <a:tab pos="338455" algn="l"/>
              </a:tabLst>
            </a:pP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head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-n50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235" dirty="0">
                <a:solidFill>
                  <a:srgbClr val="FDF700"/>
                </a:solidFill>
                <a:latin typeface="Trebuchet MS"/>
                <a:cs typeface="Trebuchet MS"/>
              </a:rPr>
              <a:t>displays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first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50 </a:t>
            </a:r>
            <a:r>
              <a:rPr sz="4200" spc="-235" dirty="0">
                <a:solidFill>
                  <a:srgbClr val="FDF700"/>
                </a:solidFill>
                <a:latin typeface="Trebuchet MS"/>
                <a:cs typeface="Trebuchet MS"/>
              </a:rPr>
              <a:t>lines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42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  <a:p>
            <a:pPr marL="337820" indent="-325755">
              <a:lnSpc>
                <a:spcPts val="4850"/>
              </a:lnSpc>
              <a:buChar char="·"/>
              <a:tabLst>
                <a:tab pos="338455" algn="l"/>
              </a:tabLst>
            </a:pPr>
            <a:r>
              <a:rPr sz="4200" spc="-325" dirty="0">
                <a:solidFill>
                  <a:srgbClr val="FDF700"/>
                </a:solidFill>
                <a:latin typeface="Trebuchet MS"/>
                <a:cs typeface="Trebuchet MS"/>
              </a:rPr>
              <a:t>tail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-n12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235" dirty="0">
                <a:solidFill>
                  <a:srgbClr val="FDF700"/>
                </a:solidFill>
                <a:latin typeface="Trebuchet MS"/>
                <a:cs typeface="Trebuchet MS"/>
              </a:rPr>
              <a:t>displays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last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12 </a:t>
            </a:r>
            <a:r>
              <a:rPr sz="4200" spc="-235" dirty="0">
                <a:solidFill>
                  <a:srgbClr val="FDF700"/>
                </a:solidFill>
                <a:latin typeface="Trebuchet MS"/>
                <a:cs typeface="Trebuchet MS"/>
              </a:rPr>
              <a:t>lines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53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  <a:p>
            <a:pPr marL="338455" marR="5080" indent="-338455">
              <a:lnSpc>
                <a:spcPts val="4800"/>
              </a:lnSpc>
              <a:spcBef>
                <a:spcPts val="240"/>
              </a:spcBef>
              <a:buChar char="·"/>
              <a:tabLst>
                <a:tab pos="338455" algn="l"/>
              </a:tabLst>
            </a:pP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more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scrolls 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through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320" dirty="0">
                <a:solidFill>
                  <a:srgbClr val="FDF700"/>
                </a:solidFill>
                <a:latin typeface="Trebuchet MS"/>
                <a:cs typeface="Trebuchet MS"/>
              </a:rPr>
              <a:t>page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by </a:t>
            </a:r>
            <a:r>
              <a:rPr sz="4200" spc="-320" dirty="0">
                <a:solidFill>
                  <a:srgbClr val="FDF700"/>
                </a:solidFill>
                <a:latin typeface="Trebuchet MS"/>
                <a:cs typeface="Trebuchet MS"/>
              </a:rPr>
              <a:t>page  </a:t>
            </a:r>
            <a:r>
              <a:rPr sz="4200" spc="-175" dirty="0">
                <a:solidFill>
                  <a:srgbClr val="FDF700"/>
                </a:solidFill>
                <a:latin typeface="Trebuchet MS"/>
                <a:cs typeface="Trebuchet MS"/>
              </a:rPr>
              <a:t>Enter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scroll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line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by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line </a:t>
            </a:r>
            <a:r>
              <a:rPr sz="4200" spc="40" dirty="0">
                <a:solidFill>
                  <a:srgbClr val="FDF700"/>
                </a:solidFill>
                <a:latin typeface="Trebuchet MS"/>
                <a:cs typeface="Trebuchet MS"/>
              </a:rPr>
              <a:t>or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Spacebar 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scroll </a:t>
            </a:r>
            <a:r>
              <a:rPr sz="4200" spc="-340" dirty="0">
                <a:solidFill>
                  <a:srgbClr val="FDF700"/>
                </a:solidFill>
                <a:latin typeface="Trebuchet MS"/>
                <a:cs typeface="Trebuchet MS"/>
              </a:rPr>
              <a:t>”page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by</a:t>
            </a:r>
            <a:r>
              <a:rPr sz="4200" spc="16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35" dirty="0">
                <a:solidFill>
                  <a:srgbClr val="FDF700"/>
                </a:solidFill>
                <a:latin typeface="Trebuchet MS"/>
                <a:cs typeface="Trebuchet MS"/>
              </a:rPr>
              <a:t>page”</a:t>
            </a:r>
            <a:endParaRPr sz="4200">
              <a:latin typeface="Trebuchet MS"/>
              <a:cs typeface="Trebuchet MS"/>
            </a:endParaRPr>
          </a:p>
          <a:p>
            <a:pPr marL="337820" indent="-325755">
              <a:lnSpc>
                <a:spcPts val="4680"/>
              </a:lnSpc>
              <a:buChar char="·"/>
              <a:tabLst>
                <a:tab pos="338455" algn="l"/>
              </a:tabLst>
            </a:pP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less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415" dirty="0">
                <a:solidFill>
                  <a:srgbClr val="FDF700"/>
                </a:solidFill>
                <a:latin typeface="Trebuchet MS"/>
                <a:cs typeface="Trebuchet MS"/>
              </a:rPr>
              <a:t>a </a:t>
            </a:r>
            <a:r>
              <a:rPr sz="4200" spc="-220" dirty="0">
                <a:solidFill>
                  <a:srgbClr val="FDF700"/>
                </a:solidFill>
                <a:latin typeface="Trebuchet MS"/>
                <a:cs typeface="Trebuchet MS"/>
              </a:rPr>
              <a:t>better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version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-484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more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150">
              <a:latin typeface="Trebuchet MS"/>
              <a:cs typeface="Trebuchet MS"/>
            </a:endParaRPr>
          </a:p>
          <a:p>
            <a:pPr marR="561975" algn="ctr">
              <a:lnSpc>
                <a:spcPts val="4870"/>
              </a:lnSpc>
              <a:spcBef>
                <a:spcPts val="5"/>
              </a:spcBef>
            </a:pPr>
            <a:r>
              <a:rPr sz="4200" i="1" spc="-440" dirty="0">
                <a:solidFill>
                  <a:srgbClr val="FDFEFE"/>
                </a:solidFill>
                <a:latin typeface="Trebuchet MS"/>
                <a:cs typeface="Trebuchet MS"/>
              </a:rPr>
              <a:t>Practice: </a:t>
            </a:r>
            <a:r>
              <a:rPr sz="4200" i="1" spc="-434" dirty="0">
                <a:solidFill>
                  <a:srgbClr val="FDFEFE"/>
                </a:solidFill>
                <a:latin typeface="Trebuchet MS"/>
                <a:cs typeface="Trebuchet MS"/>
              </a:rPr>
              <a:t>figure </a:t>
            </a:r>
            <a:r>
              <a:rPr sz="4200" i="1" spc="-445" dirty="0">
                <a:solidFill>
                  <a:srgbClr val="FDFEFE"/>
                </a:solidFill>
                <a:latin typeface="Trebuchet MS"/>
                <a:cs typeface="Trebuchet MS"/>
              </a:rPr>
              <a:t>out </a:t>
            </a:r>
            <a:r>
              <a:rPr sz="4200" i="1" spc="-434" dirty="0">
                <a:solidFill>
                  <a:srgbClr val="FDFEFE"/>
                </a:solidFill>
                <a:latin typeface="Trebuchet MS"/>
                <a:cs typeface="Trebuchet MS"/>
              </a:rPr>
              <a:t>what </a:t>
            </a:r>
            <a:r>
              <a:rPr sz="4200" i="1" spc="-360" dirty="0">
                <a:solidFill>
                  <a:srgbClr val="FDFEFE"/>
                </a:solidFill>
                <a:latin typeface="Trebuchet MS"/>
                <a:cs typeface="Trebuchet MS"/>
              </a:rPr>
              <a:t>is </a:t>
            </a:r>
            <a:r>
              <a:rPr sz="4200" i="1" spc="-459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200" i="1" spc="-400" dirty="0">
                <a:solidFill>
                  <a:srgbClr val="FDFEFE"/>
                </a:solidFill>
                <a:latin typeface="Trebuchet MS"/>
                <a:cs typeface="Trebuchet MS"/>
              </a:rPr>
              <a:t>last</a:t>
            </a:r>
            <a:r>
              <a:rPr sz="4200" i="1" spc="-36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200" i="1" spc="-455" dirty="0">
                <a:solidFill>
                  <a:srgbClr val="FDFEFE"/>
                </a:solidFill>
                <a:latin typeface="Trebuchet MS"/>
                <a:cs typeface="Trebuchet MS"/>
              </a:rPr>
              <a:t>line </a:t>
            </a:r>
            <a:r>
              <a:rPr sz="4200" i="1" spc="-415" dirty="0">
                <a:solidFill>
                  <a:srgbClr val="FDFEFE"/>
                </a:solidFill>
                <a:latin typeface="Trebuchet MS"/>
                <a:cs typeface="Trebuchet MS"/>
              </a:rPr>
              <a:t>in</a:t>
            </a:r>
            <a:endParaRPr sz="4200">
              <a:latin typeface="Trebuchet MS"/>
              <a:cs typeface="Trebuchet MS"/>
            </a:endParaRPr>
          </a:p>
          <a:p>
            <a:pPr marR="522605" algn="ctr">
              <a:lnSpc>
                <a:spcPts val="4870"/>
              </a:lnSpc>
            </a:pPr>
            <a:r>
              <a:rPr sz="4200" i="1" spc="-440" dirty="0">
                <a:solidFill>
                  <a:srgbClr val="FDFEFE"/>
                </a:solidFill>
                <a:latin typeface="Trebuchet MS"/>
                <a:cs typeface="Trebuchet MS"/>
              </a:rPr>
              <a:t>~/alias.holleyjk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6837" y="712215"/>
            <a:ext cx="5738495" cy="2104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5080" indent="-12700">
              <a:lnSpc>
                <a:spcPct val="139200"/>
              </a:lnSpc>
              <a:spcBef>
                <a:spcPts val="100"/>
              </a:spcBef>
            </a:pP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Is </a:t>
            </a:r>
            <a:r>
              <a:rPr sz="4900" spc="-29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900" spc="-405" dirty="0">
                <a:solidFill>
                  <a:srgbClr val="FDFEFE"/>
                </a:solidFill>
                <a:latin typeface="Trebuchet MS"/>
                <a:cs typeface="Trebuchet MS"/>
              </a:rPr>
              <a:t>file </a:t>
            </a:r>
            <a:r>
              <a:rPr sz="4900" spc="-185" dirty="0">
                <a:solidFill>
                  <a:srgbClr val="FDFEFE"/>
                </a:solidFill>
                <a:latin typeface="Trebuchet MS"/>
                <a:cs typeface="Trebuchet MS"/>
              </a:rPr>
              <a:t>compressed?  </a:t>
            </a:r>
            <a:r>
              <a:rPr sz="4900" spc="-145" dirty="0">
                <a:solidFill>
                  <a:srgbClr val="FDFEFE"/>
                </a:solidFill>
                <a:latin typeface="Trebuchet MS"/>
                <a:cs typeface="Trebuchet MS"/>
              </a:rPr>
              <a:t>Looking </a:t>
            </a:r>
            <a:r>
              <a:rPr sz="4900" spc="-165" dirty="0">
                <a:solidFill>
                  <a:srgbClr val="FDFEFE"/>
                </a:solidFill>
                <a:latin typeface="Trebuchet MS"/>
                <a:cs typeface="Trebuchet MS"/>
              </a:rPr>
              <a:t>for </a:t>
            </a:r>
            <a:r>
              <a:rPr sz="4900" spc="-484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900" spc="-355" dirty="0">
                <a:solidFill>
                  <a:srgbClr val="FDFEFE"/>
                </a:solidFill>
                <a:latin typeface="Trebuchet MS"/>
                <a:cs typeface="Trebuchet MS"/>
              </a:rPr>
              <a:t>file?</a:t>
            </a:r>
            <a:r>
              <a:rPr sz="4900" spc="-70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45" dirty="0">
                <a:solidFill>
                  <a:srgbClr val="FDFEFE"/>
                </a:solidFill>
                <a:latin typeface="Trebuchet MS"/>
                <a:cs typeface="Trebuchet MS"/>
              </a:rPr>
              <a:t>Try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2700" y="1093723"/>
            <a:ext cx="3449954" cy="1704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</a:pP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gunzip</a:t>
            </a: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145"/>
              </a:spcBef>
            </a:pP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find </a:t>
            </a:r>
            <a:r>
              <a:rPr sz="4200" spc="-625" dirty="0">
                <a:solidFill>
                  <a:srgbClr val="FDF700"/>
                </a:solidFill>
                <a:latin typeface="Trebuchet MS"/>
                <a:cs typeface="Trebuchet MS"/>
              </a:rPr>
              <a:t>.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-iname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9537" y="3187190"/>
            <a:ext cx="1057465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089515" algn="l"/>
              </a:tabLst>
            </a:pPr>
            <a:r>
              <a:rPr sz="4900" spc="919" dirty="0">
                <a:solidFill>
                  <a:srgbClr val="FDFEFE"/>
                </a:solidFill>
                <a:latin typeface="Trebuchet MS"/>
                <a:cs typeface="Trebuchet MS"/>
              </a:rPr>
              <a:t>W</a:t>
            </a:r>
            <a:r>
              <a:rPr sz="4900" spc="-365" dirty="0">
                <a:solidFill>
                  <a:srgbClr val="FDFEFE"/>
                </a:solidFill>
                <a:latin typeface="Trebuchet MS"/>
                <a:cs typeface="Trebuchet MS"/>
              </a:rPr>
              <a:t>h</a:t>
            </a:r>
            <a:r>
              <a:rPr sz="4900" spc="-355" dirty="0">
                <a:solidFill>
                  <a:srgbClr val="FDFEFE"/>
                </a:solidFill>
                <a:latin typeface="Trebuchet MS"/>
                <a:cs typeface="Trebuchet MS"/>
              </a:rPr>
              <a:t>a</a:t>
            </a:r>
            <a:r>
              <a:rPr sz="4900" spc="-315" dirty="0">
                <a:solidFill>
                  <a:srgbClr val="FDFEFE"/>
                </a:solidFill>
                <a:latin typeface="Trebuchet MS"/>
                <a:cs typeface="Trebuchet MS"/>
              </a:rPr>
              <a:t>t</a:t>
            </a:r>
            <a:r>
              <a:rPr sz="4900" spc="-11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725" dirty="0">
                <a:solidFill>
                  <a:srgbClr val="FDFEFE"/>
                </a:solidFill>
                <a:latin typeface="Trebuchet MS"/>
                <a:cs typeface="Trebuchet MS"/>
              </a:rPr>
              <a:t>j</a:t>
            </a:r>
            <a:r>
              <a:rPr sz="4900" spc="65" dirty="0">
                <a:solidFill>
                  <a:srgbClr val="FDFEFE"/>
                </a:solidFill>
                <a:latin typeface="Trebuchet MS"/>
                <a:cs typeface="Trebuchet MS"/>
              </a:rPr>
              <a:t>o</a:t>
            </a:r>
            <a:r>
              <a:rPr sz="4900" spc="-190" dirty="0">
                <a:solidFill>
                  <a:srgbClr val="FDFEFE"/>
                </a:solidFill>
                <a:latin typeface="Trebuchet MS"/>
                <a:cs typeface="Trebuchet MS"/>
              </a:rPr>
              <a:t>bs</a:t>
            </a:r>
            <a:r>
              <a:rPr sz="4900" spc="-114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490" dirty="0">
                <a:solidFill>
                  <a:srgbClr val="FDFEFE"/>
                </a:solidFill>
                <a:latin typeface="Trebuchet MS"/>
                <a:cs typeface="Trebuchet MS"/>
              </a:rPr>
              <a:t>a</a:t>
            </a:r>
            <a:r>
              <a:rPr sz="4900" spc="30" dirty="0">
                <a:solidFill>
                  <a:srgbClr val="FDFEFE"/>
                </a:solidFill>
                <a:latin typeface="Trebuchet MS"/>
                <a:cs typeface="Trebuchet MS"/>
              </a:rPr>
              <a:t>r</a:t>
            </a:r>
            <a:r>
              <a:rPr sz="4900" spc="-330" dirty="0">
                <a:solidFill>
                  <a:srgbClr val="FDFEFE"/>
                </a:solidFill>
                <a:latin typeface="Trebuchet MS"/>
                <a:cs typeface="Trebuchet MS"/>
              </a:rPr>
              <a:t>e</a:t>
            </a:r>
            <a:r>
              <a:rPr sz="4900" spc="-114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30" dirty="0">
                <a:solidFill>
                  <a:srgbClr val="FDFEFE"/>
                </a:solidFill>
                <a:latin typeface="Trebuchet MS"/>
                <a:cs typeface="Trebuchet MS"/>
              </a:rPr>
              <a:t>r</a:t>
            </a:r>
            <a:r>
              <a:rPr sz="4900" spc="-254" dirty="0">
                <a:solidFill>
                  <a:srgbClr val="FDFEFE"/>
                </a:solidFill>
                <a:latin typeface="Trebuchet MS"/>
                <a:cs typeface="Trebuchet MS"/>
              </a:rPr>
              <a:t>unni</a:t>
            </a:r>
            <a:r>
              <a:rPr sz="4900" spc="-300" dirty="0">
                <a:solidFill>
                  <a:srgbClr val="FDFEFE"/>
                </a:solidFill>
                <a:latin typeface="Trebuchet MS"/>
                <a:cs typeface="Trebuchet MS"/>
              </a:rPr>
              <a:t>ng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32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4900" spc="-229" dirty="0">
                <a:solidFill>
                  <a:srgbClr val="FDFEFE"/>
                </a:solidFill>
                <a:latin typeface="Trebuchet MS"/>
                <a:cs typeface="Trebuchet MS"/>
              </a:rPr>
              <a:t>n</a:t>
            </a:r>
            <a:r>
              <a:rPr sz="4900" spc="-114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275" dirty="0">
                <a:solidFill>
                  <a:srgbClr val="FDFEFE"/>
                </a:solidFill>
                <a:latin typeface="Trebuchet MS"/>
                <a:cs typeface="Trebuchet MS"/>
              </a:rPr>
              <a:t>y</a:t>
            </a:r>
            <a:r>
              <a:rPr sz="4900" spc="65" dirty="0">
                <a:solidFill>
                  <a:srgbClr val="FDFEFE"/>
                </a:solidFill>
                <a:latin typeface="Trebuchet MS"/>
                <a:cs typeface="Trebuchet MS"/>
              </a:rPr>
              <a:t>o</a:t>
            </a:r>
            <a:r>
              <a:rPr sz="4900" spc="-100" dirty="0">
                <a:solidFill>
                  <a:srgbClr val="FDFEFE"/>
                </a:solidFill>
                <a:latin typeface="Trebuchet MS"/>
                <a:cs typeface="Trebuchet MS"/>
              </a:rPr>
              <a:t>ur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100" dirty="0">
                <a:solidFill>
                  <a:srgbClr val="FDFEFE"/>
                </a:solidFill>
                <a:latin typeface="Trebuchet MS"/>
                <a:cs typeface="Trebuchet MS"/>
              </a:rPr>
              <a:t>s</a:t>
            </a:r>
            <a:r>
              <a:rPr sz="4900" spc="-280" dirty="0">
                <a:solidFill>
                  <a:srgbClr val="FDFEFE"/>
                </a:solidFill>
                <a:latin typeface="Trebuchet MS"/>
                <a:cs typeface="Trebuchet MS"/>
              </a:rPr>
              <a:t>he</a:t>
            </a:r>
            <a:r>
              <a:rPr sz="4900" spc="-375" dirty="0">
                <a:solidFill>
                  <a:srgbClr val="FDFEFE"/>
                </a:solidFill>
                <a:latin typeface="Trebuchet MS"/>
                <a:cs typeface="Trebuchet MS"/>
              </a:rPr>
              <a:t>ll</a:t>
            </a:r>
            <a:r>
              <a:rPr sz="4900" spc="-170" dirty="0">
                <a:solidFill>
                  <a:srgbClr val="FDFEFE"/>
                </a:solidFill>
                <a:latin typeface="Trebuchet MS"/>
                <a:cs typeface="Trebuchet MS"/>
              </a:rPr>
              <a:t>?</a:t>
            </a:r>
            <a:r>
              <a:rPr sz="4900" dirty="0">
                <a:solidFill>
                  <a:srgbClr val="FDFEFE"/>
                </a:solidFill>
                <a:latin typeface="Trebuchet MS"/>
                <a:cs typeface="Trebuchet MS"/>
              </a:rPr>
              <a:t>	</a:t>
            </a:r>
            <a:r>
              <a:rPr sz="4200" spc="-165" dirty="0">
                <a:solidFill>
                  <a:srgbClr val="FDF700"/>
                </a:solidFill>
                <a:latin typeface="Trebuchet MS"/>
                <a:cs typeface="Trebuchet MS"/>
              </a:rPr>
              <a:t>ps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10500" y="4089908"/>
            <a:ext cx="103060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35" dirty="0">
                <a:solidFill>
                  <a:srgbClr val="FDF700"/>
                </a:solidFill>
                <a:latin typeface="Trebuchet MS"/>
                <a:cs typeface="Trebuchet MS"/>
              </a:rPr>
              <a:t>ht</a:t>
            </a:r>
            <a:r>
              <a:rPr sz="4200" spc="55" dirty="0">
                <a:solidFill>
                  <a:srgbClr val="FDF700"/>
                </a:solidFill>
                <a:latin typeface="Trebuchet MS"/>
                <a:cs typeface="Trebuchet MS"/>
              </a:rPr>
              <a:t>o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p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0337" y="3604768"/>
            <a:ext cx="4903470" cy="2311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0">
              <a:lnSpc>
                <a:spcPct val="153100"/>
              </a:lnSpc>
              <a:spcBef>
                <a:spcPts val="95"/>
              </a:spcBef>
            </a:pPr>
            <a:r>
              <a:rPr sz="4900" spc="-470" dirty="0">
                <a:solidFill>
                  <a:srgbClr val="FDFEFE"/>
                </a:solidFill>
                <a:latin typeface="Trebuchet MS"/>
                <a:cs typeface="Trebuchet MS"/>
              </a:rPr>
              <a:t>...on </a:t>
            </a:r>
            <a:r>
              <a:rPr sz="4900" spc="-100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4900" spc="-295" dirty="0">
                <a:solidFill>
                  <a:srgbClr val="FDFEFE"/>
                </a:solidFill>
                <a:latin typeface="Trebuchet MS"/>
                <a:cs typeface="Trebuchet MS"/>
              </a:rPr>
              <a:t>machine?  </a:t>
            </a:r>
            <a:r>
              <a:rPr sz="4900" spc="-50" dirty="0">
                <a:solidFill>
                  <a:srgbClr val="FDFEFE"/>
                </a:solidFill>
                <a:latin typeface="Trebuchet MS"/>
                <a:cs typeface="Trebuchet MS"/>
              </a:rPr>
              <a:t>Need 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4900" spc="-300" dirty="0">
                <a:solidFill>
                  <a:srgbClr val="FDFEFE"/>
                </a:solidFill>
                <a:latin typeface="Trebuchet MS"/>
                <a:cs typeface="Trebuchet MS"/>
              </a:rPr>
              <a:t>kill </a:t>
            </a:r>
            <a:r>
              <a:rPr sz="4900" spc="-484" dirty="0">
                <a:solidFill>
                  <a:srgbClr val="FDFEFE"/>
                </a:solidFill>
                <a:latin typeface="Trebuchet MS"/>
                <a:cs typeface="Trebuchet MS"/>
              </a:rPr>
              <a:t>a</a:t>
            </a:r>
            <a:r>
              <a:rPr sz="4900" spc="-4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280" dirty="0">
                <a:solidFill>
                  <a:srgbClr val="FDFEFE"/>
                </a:solidFill>
                <a:latin typeface="Trebuchet MS"/>
                <a:cs typeface="Trebuchet MS"/>
              </a:rPr>
              <a:t>job?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35900" y="5232908"/>
            <a:ext cx="217360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kill </a:t>
            </a:r>
            <a:r>
              <a:rPr sz="4200" spc="-145" dirty="0">
                <a:solidFill>
                  <a:srgbClr val="FDF700"/>
                </a:solidFill>
                <a:latin typeface="Trebuchet MS"/>
                <a:cs typeface="Trebuchet MS"/>
              </a:rPr>
              <a:t>-9</a:t>
            </a:r>
            <a:r>
              <a:rPr sz="4200" spc="-3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80" dirty="0">
                <a:solidFill>
                  <a:srgbClr val="FDF700"/>
                </a:solidFill>
                <a:latin typeface="Trebuchet MS"/>
                <a:cs typeface="Trebuchet MS"/>
              </a:rPr>
              <a:t>PID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30337" y="6235191"/>
            <a:ext cx="723074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0" dirty="0">
                <a:solidFill>
                  <a:srgbClr val="FDFEFE"/>
                </a:solidFill>
                <a:latin typeface="Trebuchet MS"/>
                <a:cs typeface="Trebuchet MS"/>
              </a:rPr>
              <a:t>Need 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4900" spc="-200" dirty="0">
                <a:solidFill>
                  <a:srgbClr val="FDFEFE"/>
                </a:solidFill>
                <a:latin typeface="Trebuchet MS"/>
                <a:cs typeface="Trebuchet MS"/>
              </a:rPr>
              <a:t>count </a:t>
            </a:r>
            <a:r>
              <a:rPr sz="4900" spc="-270" dirty="0">
                <a:solidFill>
                  <a:srgbClr val="FDFEFE"/>
                </a:solidFill>
                <a:latin typeface="Trebuchet MS"/>
                <a:cs typeface="Trebuchet MS"/>
              </a:rPr>
              <a:t>lines </a:t>
            </a:r>
            <a:r>
              <a:rPr sz="4900" spc="-280" dirty="0">
                <a:solidFill>
                  <a:srgbClr val="FDFEFE"/>
                </a:solidFill>
                <a:latin typeface="Trebuchet MS"/>
                <a:cs typeface="Trebuchet MS"/>
              </a:rPr>
              <a:t>in </a:t>
            </a:r>
            <a:r>
              <a:rPr sz="4900" spc="-484" dirty="0">
                <a:solidFill>
                  <a:srgbClr val="FDFEFE"/>
                </a:solidFill>
                <a:latin typeface="Trebuchet MS"/>
                <a:cs typeface="Trebuchet MS"/>
              </a:rPr>
              <a:t>a</a:t>
            </a:r>
            <a:r>
              <a:rPr sz="4900" spc="18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355" dirty="0">
                <a:solidFill>
                  <a:srgbClr val="FDFEFE"/>
                </a:solidFill>
                <a:latin typeface="Trebuchet MS"/>
                <a:cs typeface="Trebuchet MS"/>
              </a:rPr>
              <a:t>file?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06000" y="6324092"/>
            <a:ext cx="185293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75" dirty="0">
                <a:solidFill>
                  <a:srgbClr val="FDF700"/>
                </a:solidFill>
                <a:latin typeface="Trebuchet MS"/>
                <a:cs typeface="Trebuchet MS"/>
              </a:rPr>
              <a:t>wc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-l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55737" y="7341614"/>
            <a:ext cx="482346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100" dirty="0">
                <a:solidFill>
                  <a:srgbClr val="FDFEFE"/>
                </a:solidFill>
                <a:latin typeface="Trebuchet MS"/>
                <a:cs typeface="Trebuchet MS"/>
              </a:rPr>
              <a:t>Smoosh </a:t>
            </a:r>
            <a:r>
              <a:rPr sz="4900" spc="-345" dirty="0">
                <a:solidFill>
                  <a:srgbClr val="FDFEFE"/>
                </a:solidFill>
                <a:latin typeface="Trebuchet MS"/>
                <a:cs typeface="Trebuchet MS"/>
              </a:rPr>
              <a:t>files </a:t>
            </a:r>
            <a:r>
              <a:rPr sz="4900" spc="-200" dirty="0">
                <a:solidFill>
                  <a:srgbClr val="FDFEFE"/>
                </a:solidFill>
                <a:latin typeface="Trebuchet MS"/>
                <a:cs typeface="Trebuchet MS"/>
              </a:rPr>
              <a:t>into</a:t>
            </a:r>
            <a:r>
              <a:rPr sz="4900" spc="4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1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56400" y="7430516"/>
            <a:ext cx="56451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315" dirty="0">
                <a:solidFill>
                  <a:srgbClr val="FDF700"/>
                </a:solidFill>
                <a:latin typeface="Trebuchet MS"/>
                <a:cs typeface="Trebuchet MS"/>
              </a:rPr>
              <a:t>cat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file1 file2 </a:t>
            </a:r>
            <a:r>
              <a:rPr sz="4200" spc="250" dirty="0">
                <a:solidFill>
                  <a:srgbClr val="FDF700"/>
                </a:solidFill>
                <a:latin typeface="Trebuchet MS"/>
                <a:cs typeface="Trebuchet MS"/>
              </a:rPr>
              <a:t>&gt;</a:t>
            </a:r>
            <a:r>
              <a:rPr sz="4200" spc="41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90" dirty="0">
                <a:solidFill>
                  <a:srgbClr val="FDF700"/>
                </a:solidFill>
                <a:latin typeface="Trebuchet MS"/>
                <a:cs typeface="Trebuchet MS"/>
              </a:rPr>
              <a:t>smooshfile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35100" y="8506969"/>
            <a:ext cx="7191375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275" dirty="0">
                <a:solidFill>
                  <a:srgbClr val="FDFEFE"/>
                </a:solidFill>
                <a:latin typeface="Trebuchet MS"/>
                <a:cs typeface="Trebuchet MS"/>
              </a:rPr>
              <a:t>Split </a:t>
            </a:r>
            <a:r>
              <a:rPr sz="4700" spc="-390" dirty="0">
                <a:solidFill>
                  <a:srgbClr val="FDFEFE"/>
                </a:solidFill>
                <a:latin typeface="Trebuchet MS"/>
                <a:cs typeface="Trebuchet MS"/>
              </a:rPr>
              <a:t>file </a:t>
            </a:r>
            <a:r>
              <a:rPr sz="4700" spc="-195" dirty="0">
                <a:solidFill>
                  <a:srgbClr val="FDFEFE"/>
                </a:solidFill>
                <a:latin typeface="Trebuchet MS"/>
                <a:cs typeface="Trebuchet MS"/>
              </a:rPr>
              <a:t>into </a:t>
            </a:r>
            <a:r>
              <a:rPr sz="4700" spc="-310" dirty="0">
                <a:solidFill>
                  <a:srgbClr val="FDFEFE"/>
                </a:solidFill>
                <a:latin typeface="Trebuchet MS"/>
                <a:cs typeface="Trebuchet MS"/>
              </a:rPr>
              <a:t>many </a:t>
            </a:r>
            <a:r>
              <a:rPr sz="4700" spc="-254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4700" spc="670" dirty="0">
                <a:solidFill>
                  <a:srgbClr val="FDFEFE"/>
                </a:solidFill>
                <a:latin typeface="Trebuchet MS"/>
                <a:cs typeface="Trebuchet MS"/>
              </a:rPr>
              <a:t>N</a:t>
            </a:r>
            <a:r>
              <a:rPr sz="4700" spc="66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700" spc="-250" dirty="0">
                <a:solidFill>
                  <a:srgbClr val="FDFEFE"/>
                </a:solidFill>
                <a:latin typeface="Trebuchet MS"/>
                <a:cs typeface="Trebuchet MS"/>
              </a:rPr>
              <a:t>bytes</a:t>
            </a:r>
            <a:endParaRPr sz="47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98000" y="8570468"/>
            <a:ext cx="28327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split </a:t>
            </a:r>
            <a:r>
              <a:rPr sz="4200" spc="-215" dirty="0">
                <a:solidFill>
                  <a:srgbClr val="FDF700"/>
                </a:solidFill>
                <a:latin typeface="Trebuchet MS"/>
                <a:cs typeface="Trebuchet MS"/>
              </a:rPr>
              <a:t>-b </a:t>
            </a:r>
            <a:r>
              <a:rPr sz="4200" spc="595" dirty="0">
                <a:solidFill>
                  <a:srgbClr val="FDF700"/>
                </a:solidFill>
                <a:latin typeface="Trebuchet MS"/>
                <a:cs typeface="Trebuchet MS"/>
              </a:rPr>
              <a:t>N</a:t>
            </a:r>
            <a:r>
              <a:rPr sz="4200" spc="7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5137" y="1422399"/>
            <a:ext cx="976630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220" dirty="0">
                <a:solidFill>
                  <a:srgbClr val="FDFEFE"/>
                </a:solidFill>
                <a:latin typeface="Trebuchet MS"/>
                <a:cs typeface="Trebuchet MS"/>
              </a:rPr>
              <a:t>String </a:t>
            </a:r>
            <a:r>
              <a:rPr sz="4900" spc="-235" dirty="0">
                <a:solidFill>
                  <a:srgbClr val="FDFEFE"/>
                </a:solidFill>
                <a:latin typeface="Trebuchet MS"/>
                <a:cs typeface="Trebuchet MS"/>
              </a:rPr>
              <a:t>commands </a:t>
            </a:r>
            <a:r>
              <a:rPr sz="4900" spc="-220" dirty="0">
                <a:solidFill>
                  <a:srgbClr val="FDFEFE"/>
                </a:solidFill>
                <a:latin typeface="Trebuchet MS"/>
                <a:cs typeface="Trebuchet MS"/>
              </a:rPr>
              <a:t>together </a:t>
            </a:r>
            <a:r>
              <a:rPr sz="4900" spc="-245" dirty="0">
                <a:solidFill>
                  <a:srgbClr val="FDFEFE"/>
                </a:solidFill>
                <a:latin typeface="Trebuchet MS"/>
                <a:cs typeface="Trebuchet MS"/>
              </a:rPr>
              <a:t>with </a:t>
            </a:r>
            <a:r>
              <a:rPr sz="4900" spc="-265" dirty="0">
                <a:solidFill>
                  <a:srgbClr val="FDFEFE"/>
                </a:solidFill>
                <a:latin typeface="Trebuchet MS"/>
                <a:cs typeface="Trebuchet MS"/>
              </a:rPr>
              <a:t>pipes</a:t>
            </a:r>
            <a:r>
              <a:rPr sz="4900" spc="31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725" dirty="0">
                <a:solidFill>
                  <a:srgbClr val="FDFEFE"/>
                </a:solidFill>
                <a:latin typeface="Trebuchet MS"/>
                <a:cs typeface="Trebuchet MS"/>
              </a:rPr>
              <a:t>: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9737" y="3035300"/>
            <a:ext cx="11039475" cy="475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60" dirty="0">
                <a:solidFill>
                  <a:srgbClr val="00F400"/>
                </a:solidFill>
                <a:latin typeface="Trebuchet MS"/>
                <a:cs typeface="Trebuchet MS"/>
              </a:rPr>
              <a:t>try</a:t>
            </a:r>
            <a:r>
              <a:rPr sz="4200" spc="-11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4200" spc="-290" dirty="0">
                <a:solidFill>
                  <a:srgbClr val="00F400"/>
                </a:solidFill>
                <a:latin typeface="Trebuchet MS"/>
                <a:cs typeface="Trebuchet MS"/>
              </a:rPr>
              <a:t>these:</a:t>
            </a:r>
            <a:endParaRPr sz="4200">
              <a:latin typeface="Trebuchet MS"/>
              <a:cs typeface="Trebuchet MS"/>
            </a:endParaRPr>
          </a:p>
          <a:p>
            <a:pPr marL="1807845" marR="4056379" indent="-139700">
              <a:lnSpc>
                <a:spcPts val="10420"/>
              </a:lnSpc>
              <a:spcBef>
                <a:spcPts val="615"/>
              </a:spcBef>
            </a:pP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-l </a:t>
            </a:r>
            <a:r>
              <a:rPr sz="4200" spc="-340" dirty="0">
                <a:solidFill>
                  <a:srgbClr val="FDF700"/>
                </a:solidFill>
                <a:latin typeface="Trebuchet MS"/>
                <a:cs typeface="Trebuchet MS"/>
              </a:rPr>
              <a:t>/home/holleyjk </a:t>
            </a:r>
            <a:r>
              <a:rPr sz="4200" spc="-1115" dirty="0">
                <a:solidFill>
                  <a:srgbClr val="FDF700"/>
                </a:solidFill>
                <a:latin typeface="Trebuchet MS"/>
                <a:cs typeface="Trebuchet MS"/>
              </a:rPr>
              <a:t>|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less  </a:t>
            </a:r>
            <a:r>
              <a:rPr sz="4200" spc="-165" dirty="0">
                <a:solidFill>
                  <a:srgbClr val="FDF700"/>
                </a:solidFill>
                <a:latin typeface="Trebuchet MS"/>
                <a:cs typeface="Trebuchet MS"/>
              </a:rPr>
              <a:t>ps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aux </a:t>
            </a:r>
            <a:r>
              <a:rPr sz="4200" spc="-1115" dirty="0">
                <a:solidFill>
                  <a:srgbClr val="FDF700"/>
                </a:solidFill>
                <a:latin typeface="Trebuchet MS"/>
                <a:cs typeface="Trebuchet MS"/>
              </a:rPr>
              <a:t>| </a:t>
            </a: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grep</a:t>
            </a:r>
            <a:r>
              <a:rPr sz="4200" spc="-2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15" dirty="0">
                <a:solidFill>
                  <a:srgbClr val="FDF700"/>
                </a:solidFill>
                <a:latin typeface="Trebuchet MS"/>
                <a:cs typeface="Trebuchet MS"/>
              </a:rPr>
              <a:t>username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900">
              <a:latin typeface="Trebuchet MS"/>
              <a:cs typeface="Trebuchet MS"/>
            </a:endParaRPr>
          </a:p>
          <a:p>
            <a:pPr marL="5567045">
              <a:lnSpc>
                <a:spcPct val="100000"/>
              </a:lnSpc>
            </a:pPr>
            <a:r>
              <a:rPr sz="4200" spc="-250" dirty="0">
                <a:solidFill>
                  <a:srgbClr val="00F400"/>
                </a:solidFill>
                <a:latin typeface="Trebuchet MS"/>
                <a:cs typeface="Trebuchet MS"/>
              </a:rPr>
              <a:t>the </a:t>
            </a:r>
            <a:r>
              <a:rPr sz="4200" spc="-204" dirty="0">
                <a:solidFill>
                  <a:srgbClr val="00F400"/>
                </a:solidFill>
                <a:latin typeface="Trebuchet MS"/>
                <a:cs typeface="Trebuchet MS"/>
              </a:rPr>
              <a:t>possibilities </a:t>
            </a:r>
            <a:r>
              <a:rPr sz="4200" spc="-225" dirty="0">
                <a:solidFill>
                  <a:srgbClr val="00F400"/>
                </a:solidFill>
                <a:latin typeface="Trebuchet MS"/>
                <a:cs typeface="Trebuchet MS"/>
              </a:rPr>
              <a:t>are</a:t>
            </a:r>
            <a:r>
              <a:rPr sz="4200" spc="6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4200" spc="-280" dirty="0">
                <a:solidFill>
                  <a:srgbClr val="00F400"/>
                </a:solidFill>
                <a:latin typeface="Trebuchet MS"/>
                <a:cs typeface="Trebuchet MS"/>
              </a:rPr>
              <a:t>huge!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9863455" cy="551497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5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53086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58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53086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530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0"/>
              </a:spcBef>
              <a:buAutoNum type="arabicPeriod"/>
              <a:tabLst>
                <a:tab pos="53086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50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40"/>
              </a:spcBef>
              <a:buAutoNum type="arabicPeriod"/>
              <a:tabLst>
                <a:tab pos="53086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34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9863455" cy="556704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846570" algn="l"/>
                <a:tab pos="731774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50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	</a:t>
            </a:r>
            <a:r>
              <a:rPr sz="3200" spc="-160" dirty="0">
                <a:latin typeface="Trebuchet MS"/>
                <a:cs typeface="Trebuchet MS"/>
              </a:rPr>
              <a:t>ls	</a:t>
            </a:r>
            <a:r>
              <a:rPr sz="3200" spc="-240" dirty="0">
                <a:latin typeface="Trebuchet MS"/>
                <a:cs typeface="Trebuchet MS"/>
              </a:rPr>
              <a:t>-al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Trebuchet MS"/>
              <a:buAutoNum type="arabicPeriod"/>
            </a:pPr>
            <a:endParaRPr sz="28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530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</a:t>
            </a:r>
            <a:endParaRPr sz="32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68453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50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68453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34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79912" y="782828"/>
            <a:ext cx="424561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855" dirty="0">
                <a:solidFill>
                  <a:srgbClr val="FFFFFF"/>
                </a:solidFill>
                <a:latin typeface="Arial"/>
                <a:cs typeface="Arial"/>
              </a:rPr>
              <a:t>Bash</a:t>
            </a:r>
            <a:r>
              <a:rPr sz="8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400" spc="-430" dirty="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endParaRPr sz="8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25600" y="3839971"/>
            <a:ext cx="10057130" cy="3204845"/>
          </a:xfrm>
          <a:prstGeom prst="rect">
            <a:avLst/>
          </a:prstGeom>
        </p:spPr>
        <p:txBody>
          <a:bodyPr vert="horz" wrap="square" lIns="0" tIns="326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70"/>
              </a:spcBef>
            </a:pPr>
            <a:r>
              <a:rPr sz="4200" spc="55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4200" spc="-195" dirty="0">
                <a:solidFill>
                  <a:srgbClr val="FFFFFF"/>
                </a:solidFill>
                <a:latin typeface="Arial"/>
                <a:cs typeface="Arial"/>
              </a:rPr>
              <a:t>all </a:t>
            </a:r>
            <a:r>
              <a:rPr sz="4200" spc="-135" dirty="0">
                <a:solidFill>
                  <a:srgbClr val="FFFFFF"/>
                </a:solidFill>
                <a:latin typeface="Arial"/>
                <a:cs typeface="Arial"/>
              </a:rPr>
              <a:t>starts </a:t>
            </a:r>
            <a:r>
              <a:rPr sz="4200" spc="-1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4200" spc="-5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200" spc="-3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60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endParaRPr sz="4200" dirty="0">
              <a:latin typeface="Arial"/>
              <a:cs typeface="Arial"/>
            </a:endParaRPr>
          </a:p>
          <a:p>
            <a:pPr marL="12700" marR="5080">
              <a:lnSpc>
                <a:spcPct val="99300"/>
              </a:lnSpc>
              <a:spcBef>
                <a:spcPts val="2510"/>
              </a:spcBef>
            </a:pPr>
            <a:r>
              <a:rPr sz="4200" spc="-120" dirty="0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sz="4200" spc="-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200" spc="-215" dirty="0">
                <a:solidFill>
                  <a:srgbClr val="FFFFFF"/>
                </a:solidFill>
                <a:latin typeface="Arial"/>
                <a:cs typeface="Arial"/>
              </a:rPr>
              <a:t>shell </a:t>
            </a:r>
            <a:r>
              <a:rPr sz="4200" spc="-170" dirty="0">
                <a:solidFill>
                  <a:srgbClr val="FFFFFF"/>
                </a:solidFill>
                <a:latin typeface="Arial"/>
                <a:cs typeface="Arial"/>
              </a:rPr>
              <a:t>can’t </a:t>
            </a:r>
            <a:r>
              <a:rPr sz="4200" spc="-140" dirty="0">
                <a:solidFill>
                  <a:srgbClr val="FFFFFF"/>
                </a:solidFill>
                <a:latin typeface="Arial"/>
                <a:cs typeface="Arial"/>
              </a:rPr>
              <a:t>find </a:t>
            </a:r>
            <a:r>
              <a:rPr sz="4200" spc="-54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4200" spc="-160" dirty="0">
                <a:solidFill>
                  <a:srgbClr val="FFFFFF"/>
                </a:solidFill>
                <a:latin typeface="Arial"/>
                <a:cs typeface="Arial"/>
              </a:rPr>
              <a:t>program </a:t>
            </a:r>
            <a:r>
              <a:rPr sz="4200" spc="-220" dirty="0">
                <a:solidFill>
                  <a:srgbClr val="FFFFFF"/>
                </a:solidFill>
                <a:latin typeface="Arial"/>
                <a:cs typeface="Arial"/>
              </a:rPr>
              <a:t>whose </a:t>
            </a:r>
            <a:r>
              <a:rPr sz="4200" spc="-345" dirty="0">
                <a:solidFill>
                  <a:srgbClr val="FFFFFF"/>
                </a:solidFill>
                <a:latin typeface="Arial"/>
                <a:cs typeface="Arial"/>
              </a:rPr>
              <a:t>name 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is  </a:t>
            </a:r>
            <a:r>
              <a:rPr sz="4200" spc="-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200" spc="-260" dirty="0">
                <a:solidFill>
                  <a:srgbClr val="FFFFFF"/>
                </a:solidFill>
                <a:latin typeface="Arial"/>
                <a:cs typeface="Arial"/>
              </a:rPr>
              <a:t>command </a:t>
            </a:r>
            <a:r>
              <a:rPr sz="4200" spc="-175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4200" spc="-160" dirty="0">
                <a:solidFill>
                  <a:srgbClr val="FFFFFF"/>
                </a:solidFill>
                <a:latin typeface="Arial"/>
                <a:cs typeface="Arial"/>
              </a:rPr>
              <a:t>typed </a:t>
            </a:r>
            <a:r>
              <a:rPr sz="4200" spc="-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200" spc="85" dirty="0">
                <a:solidFill>
                  <a:srgbClr val="FFFFFF"/>
                </a:solidFill>
                <a:latin typeface="Arial"/>
                <a:cs typeface="Arial"/>
              </a:rPr>
              <a:t>error </a:t>
            </a:r>
            <a:r>
              <a:rPr sz="4200" spc="-430" dirty="0">
                <a:solidFill>
                  <a:srgbClr val="FFFFFF"/>
                </a:solidFill>
                <a:latin typeface="Arial"/>
                <a:cs typeface="Arial"/>
              </a:rPr>
              <a:t>message  </a:t>
            </a:r>
            <a:r>
              <a:rPr sz="4200" spc="-15" dirty="0">
                <a:solidFill>
                  <a:srgbClr val="FFFFFF"/>
                </a:solidFill>
                <a:latin typeface="Arial"/>
                <a:cs typeface="Arial"/>
              </a:rPr>
              <a:t>will </a:t>
            </a:r>
            <a:r>
              <a:rPr sz="4200" spc="-204" dirty="0">
                <a:solidFill>
                  <a:srgbClr val="FFFFFF"/>
                </a:solidFill>
                <a:latin typeface="Arial"/>
                <a:cs typeface="Arial"/>
              </a:rPr>
              <a:t>read </a:t>
            </a:r>
            <a:r>
              <a:rPr sz="4200" spc="-229" dirty="0">
                <a:solidFill>
                  <a:srgbClr val="FFFFFF"/>
                </a:solidFill>
                <a:latin typeface="Arial"/>
                <a:cs typeface="Arial"/>
              </a:rPr>
              <a:t>‘command </a:t>
            </a:r>
            <a:r>
              <a:rPr sz="4200" spc="-15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4200" spc="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40" dirty="0">
                <a:solidFill>
                  <a:srgbClr val="FFFFFF"/>
                </a:solidFill>
                <a:latin typeface="Arial"/>
                <a:cs typeface="Arial"/>
              </a:rPr>
              <a:t>found’</a:t>
            </a:r>
            <a:endParaRPr sz="4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9863455" cy="557911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  <a:spcBef>
                <a:spcPts val="3279"/>
              </a:spcBef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846570" algn="l"/>
                <a:tab pos="731774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50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	</a:t>
            </a:r>
            <a:r>
              <a:rPr sz="3200" spc="-160" dirty="0">
                <a:latin typeface="Trebuchet MS"/>
                <a:cs typeface="Trebuchet MS"/>
              </a:rPr>
              <a:t>ls	</a:t>
            </a:r>
            <a:r>
              <a:rPr sz="3200" spc="-240" dirty="0">
                <a:latin typeface="Trebuchet MS"/>
                <a:cs typeface="Trebuchet MS"/>
              </a:rPr>
              <a:t>-al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684530" algn="l"/>
                <a:tab pos="8780145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95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-alt</a:t>
            </a:r>
            <a:endParaRPr sz="32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spcBef>
                <a:spcPts val="3260"/>
              </a:spcBef>
              <a:buAutoNum type="arabicPeriod"/>
              <a:tabLst>
                <a:tab pos="68453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50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68453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34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9863455" cy="561848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  <a:spcBef>
                <a:spcPts val="3180"/>
              </a:spcBef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846570" algn="l"/>
                <a:tab pos="731774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50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	</a:t>
            </a:r>
            <a:r>
              <a:rPr sz="3200" spc="-160" dirty="0">
                <a:latin typeface="Trebuchet MS"/>
                <a:cs typeface="Trebuchet MS"/>
              </a:rPr>
              <a:t>ls	</a:t>
            </a:r>
            <a:r>
              <a:rPr sz="3200" spc="-240" dirty="0">
                <a:latin typeface="Trebuchet MS"/>
                <a:cs typeface="Trebuchet MS"/>
              </a:rPr>
              <a:t>-al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8780145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95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-alt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788797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</a:t>
            </a:r>
            <a:r>
              <a:rPr sz="3200" spc="45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-6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85" dirty="0">
                <a:latin typeface="Trebuchet MS"/>
                <a:cs typeface="Trebuchet MS"/>
              </a:rPr>
              <a:t> </a:t>
            </a:r>
            <a:r>
              <a:rPr sz="3200" spc="-215" dirty="0">
                <a:latin typeface="Trebuchet MS"/>
                <a:cs typeface="Trebuchet MS"/>
              </a:rPr>
              <a:t>-halt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Trebuchet MS"/>
              <a:buAutoNum type="arabicPeriod"/>
            </a:pPr>
            <a:endParaRPr sz="29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34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9863455" cy="562800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  <a:spcBef>
                <a:spcPts val="3060"/>
              </a:spcBef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846570" algn="l"/>
                <a:tab pos="731774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50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	</a:t>
            </a:r>
            <a:r>
              <a:rPr sz="3200" spc="-160" dirty="0">
                <a:latin typeface="Trebuchet MS"/>
                <a:cs typeface="Trebuchet MS"/>
              </a:rPr>
              <a:t>ls	</a:t>
            </a:r>
            <a:r>
              <a:rPr sz="3200" spc="-240" dirty="0">
                <a:latin typeface="Trebuchet MS"/>
                <a:cs typeface="Trebuchet MS"/>
              </a:rPr>
              <a:t>-al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8780145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95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-alt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rebuchet MS"/>
              <a:buAutoNum type="arabicPeriod"/>
            </a:pPr>
            <a:endParaRPr sz="29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7689215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</a:t>
            </a:r>
            <a:r>
              <a:rPr sz="3200" spc="45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-6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215" dirty="0">
                <a:latin typeface="Trebuchet MS"/>
                <a:cs typeface="Trebuchet MS"/>
              </a:rPr>
              <a:t>-halt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Trebuchet MS"/>
              <a:buAutoNum type="arabicPeriod"/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63067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295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	</a:t>
            </a:r>
            <a:r>
              <a:rPr sz="3200" spc="-160" dirty="0">
                <a:latin typeface="Trebuchet MS"/>
                <a:cs typeface="Trebuchet MS"/>
              </a:rPr>
              <a:t>ls </a:t>
            </a:r>
            <a:r>
              <a:rPr sz="3200" spc="-215" dirty="0">
                <a:latin typeface="Trebuchet MS"/>
                <a:cs typeface="Trebuchet MS"/>
              </a:rPr>
              <a:t>-halt </a:t>
            </a:r>
            <a:r>
              <a:rPr sz="3200" spc="-850" dirty="0">
                <a:latin typeface="Trebuchet MS"/>
                <a:cs typeface="Trebuchet MS"/>
              </a:rPr>
              <a:t>| </a:t>
            </a:r>
            <a:r>
              <a:rPr sz="3200" spc="-210" dirty="0">
                <a:latin typeface="Trebuchet MS"/>
                <a:cs typeface="Trebuchet MS"/>
              </a:rPr>
              <a:t>head</a:t>
            </a:r>
            <a:r>
              <a:rPr sz="3200" spc="95" dirty="0">
                <a:latin typeface="Trebuchet MS"/>
                <a:cs typeface="Trebuchet MS"/>
              </a:rPr>
              <a:t> </a:t>
            </a:r>
            <a:r>
              <a:rPr sz="3200" spc="-125" dirty="0">
                <a:latin typeface="Trebuchet MS"/>
                <a:cs typeface="Trebuchet MS"/>
              </a:rPr>
              <a:t>-n5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10965180" cy="562800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110617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  <a:spcBef>
                <a:spcPts val="3060"/>
              </a:spcBef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846570" algn="l"/>
                <a:tab pos="731774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50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	</a:t>
            </a:r>
            <a:r>
              <a:rPr sz="3200" spc="-160" dirty="0">
                <a:latin typeface="Trebuchet MS"/>
                <a:cs typeface="Trebuchet MS"/>
              </a:rPr>
              <a:t>ls	</a:t>
            </a:r>
            <a:r>
              <a:rPr sz="3200" spc="-240" dirty="0">
                <a:latin typeface="Trebuchet MS"/>
                <a:cs typeface="Trebuchet MS"/>
              </a:rPr>
              <a:t>-al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8780145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-alt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rebuchet MS"/>
              <a:buAutoNum type="arabicPeriod"/>
            </a:pPr>
            <a:endParaRPr sz="29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7689215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</a:t>
            </a:r>
            <a:r>
              <a:rPr sz="3200" spc="45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-6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215" dirty="0">
                <a:latin typeface="Trebuchet MS"/>
                <a:cs typeface="Trebuchet MS"/>
              </a:rPr>
              <a:t>-halt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Trebuchet MS"/>
              <a:buAutoNum type="arabicPeriod"/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63067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295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	</a:t>
            </a:r>
            <a:r>
              <a:rPr sz="3200" spc="-160" dirty="0">
                <a:latin typeface="Trebuchet MS"/>
                <a:cs typeface="Trebuchet MS"/>
              </a:rPr>
              <a:t>ls </a:t>
            </a:r>
            <a:r>
              <a:rPr sz="3200" spc="-215" dirty="0">
                <a:latin typeface="Trebuchet MS"/>
                <a:cs typeface="Trebuchet MS"/>
              </a:rPr>
              <a:t>-halt </a:t>
            </a:r>
            <a:r>
              <a:rPr sz="3200" spc="-850" dirty="0">
                <a:latin typeface="Trebuchet MS"/>
                <a:cs typeface="Trebuchet MS"/>
              </a:rPr>
              <a:t>| </a:t>
            </a:r>
            <a:r>
              <a:rPr sz="3200" spc="-210" dirty="0">
                <a:latin typeface="Trebuchet MS"/>
                <a:cs typeface="Trebuchet MS"/>
              </a:rPr>
              <a:t>head </a:t>
            </a:r>
            <a:r>
              <a:rPr sz="3200" spc="-125" dirty="0">
                <a:latin typeface="Trebuchet MS"/>
                <a:cs typeface="Trebuchet MS"/>
              </a:rPr>
              <a:t>-n6 </a:t>
            </a:r>
            <a:r>
              <a:rPr sz="3200" spc="-850" dirty="0">
                <a:latin typeface="Trebuchet MS"/>
                <a:cs typeface="Trebuchet MS"/>
              </a:rPr>
              <a:t>| </a:t>
            </a:r>
            <a:r>
              <a:rPr sz="3200" spc="-250" dirty="0">
                <a:latin typeface="Trebuchet MS"/>
                <a:cs typeface="Trebuchet MS"/>
              </a:rPr>
              <a:t>tail</a:t>
            </a:r>
            <a:r>
              <a:rPr sz="3200" spc="245" dirty="0">
                <a:latin typeface="Trebuchet MS"/>
                <a:cs typeface="Trebuchet MS"/>
              </a:rPr>
              <a:t> </a:t>
            </a:r>
            <a:r>
              <a:rPr sz="3200" spc="-125" dirty="0">
                <a:latin typeface="Trebuchet MS"/>
                <a:cs typeface="Trebuchet MS"/>
              </a:rPr>
              <a:t>-n5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2912" y="1391412"/>
            <a:ext cx="9874250" cy="97028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10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80" dirty="0">
                <a:solidFill>
                  <a:srgbClr val="BA2600"/>
                </a:solidFill>
                <a:latin typeface="Trebuchet MS"/>
                <a:cs typeface="Trebuchet MS"/>
              </a:rPr>
              <a:t>space-hogging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35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2912" y="1391412"/>
            <a:ext cx="9874250" cy="97028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10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80" dirty="0">
                <a:solidFill>
                  <a:srgbClr val="BA2600"/>
                </a:solidFill>
                <a:latin typeface="Trebuchet MS"/>
                <a:cs typeface="Trebuchet MS"/>
              </a:rPr>
              <a:t>space-hogging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35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17800" y="4071620"/>
            <a:ext cx="54006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75" dirty="0">
                <a:latin typeface="Trebuchet MS"/>
                <a:cs typeface="Trebuchet MS"/>
              </a:rPr>
              <a:t>ls </a:t>
            </a:r>
            <a:r>
              <a:rPr sz="3600" spc="-210" dirty="0">
                <a:latin typeface="Trebuchet MS"/>
                <a:cs typeface="Trebuchet MS"/>
              </a:rPr>
              <a:t>-halS </a:t>
            </a:r>
            <a:r>
              <a:rPr sz="3600" spc="-955" dirty="0">
                <a:latin typeface="Trebuchet MS"/>
                <a:cs typeface="Trebuchet MS"/>
              </a:rPr>
              <a:t>| </a:t>
            </a:r>
            <a:r>
              <a:rPr sz="3600" spc="-235" dirty="0">
                <a:latin typeface="Trebuchet MS"/>
                <a:cs typeface="Trebuchet MS"/>
              </a:rPr>
              <a:t>head </a:t>
            </a:r>
            <a:r>
              <a:rPr sz="3600" spc="-130" dirty="0">
                <a:latin typeface="Trebuchet MS"/>
                <a:cs typeface="Trebuchet MS"/>
              </a:rPr>
              <a:t>-n11 </a:t>
            </a:r>
            <a:r>
              <a:rPr sz="3600" spc="-955" dirty="0">
                <a:latin typeface="Trebuchet MS"/>
                <a:cs typeface="Trebuchet MS"/>
              </a:rPr>
              <a:t>| </a:t>
            </a:r>
            <a:r>
              <a:rPr sz="3600" spc="-275" dirty="0">
                <a:latin typeface="Trebuchet MS"/>
                <a:cs typeface="Trebuchet MS"/>
              </a:rPr>
              <a:t>tail</a:t>
            </a:r>
            <a:r>
              <a:rPr sz="3600" spc="190" dirty="0">
                <a:latin typeface="Trebuchet MS"/>
                <a:cs typeface="Trebuchet MS"/>
              </a:rPr>
              <a:t> </a:t>
            </a:r>
            <a:r>
              <a:rPr sz="3600" spc="-130" dirty="0">
                <a:latin typeface="Trebuchet MS"/>
                <a:cs typeface="Trebuchet MS"/>
              </a:rPr>
              <a:t>-n10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26012" y="144781"/>
            <a:ext cx="27108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0" dirty="0">
                <a:solidFill>
                  <a:srgbClr val="BA2600"/>
                </a:solidFill>
                <a:latin typeface="Trebuchet MS"/>
                <a:cs typeface="Trebuchet MS"/>
              </a:rPr>
              <a:t>New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commands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7412" y="964691"/>
            <a:ext cx="11424285" cy="873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482600" indent="-13335">
              <a:lnSpc>
                <a:spcPct val="145600"/>
              </a:lnSpc>
              <a:spcBef>
                <a:spcPts val="100"/>
              </a:spcBef>
              <a:tabLst>
                <a:tab pos="791845" algn="l"/>
                <a:tab pos="979169" algn="l"/>
              </a:tabLst>
            </a:pPr>
            <a:r>
              <a:rPr sz="3200" spc="-210" dirty="0">
                <a:latin typeface="Trebuchet MS"/>
                <a:cs typeface="Trebuchet MS"/>
              </a:rPr>
              <a:t>last	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200" dirty="0">
                <a:latin typeface="Trebuchet MS"/>
                <a:cs typeface="Trebuchet MS"/>
              </a:rPr>
              <a:t>tells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65" dirty="0">
                <a:latin typeface="Trebuchet MS"/>
                <a:cs typeface="Trebuchet MS"/>
              </a:rPr>
              <a:t>who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280" dirty="0">
                <a:latin typeface="Trebuchet MS"/>
                <a:cs typeface="Trebuchet MS"/>
              </a:rPr>
              <a:t>in, </a:t>
            </a:r>
            <a:r>
              <a:rPr sz="3200" spc="-175" dirty="0">
                <a:latin typeface="Trebuchet MS"/>
                <a:cs typeface="Trebuchet MS"/>
              </a:rPr>
              <a:t>arranged </a:t>
            </a:r>
            <a:r>
              <a:rPr sz="3200" spc="-150" dirty="0">
                <a:latin typeface="Trebuchet MS"/>
                <a:cs typeface="Trebuchet MS"/>
              </a:rPr>
              <a:t>chronologically  </a:t>
            </a:r>
            <a:r>
              <a:rPr sz="3200" spc="-80" dirty="0">
                <a:latin typeface="Trebuchet MS"/>
                <a:cs typeface="Trebuchet MS"/>
              </a:rPr>
              <a:t>w		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65" dirty="0">
                <a:latin typeface="Trebuchet MS"/>
                <a:cs typeface="Trebuchet MS"/>
              </a:rPr>
              <a:t>shows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180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currently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3200" spc="-225" dirty="0">
                <a:latin typeface="Trebuchet MS"/>
                <a:cs typeface="Trebuchet MS"/>
              </a:rPr>
              <a:t>date 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185" dirty="0">
                <a:latin typeface="Trebuchet MS"/>
                <a:cs typeface="Trebuchet MS"/>
              </a:rPr>
              <a:t>gives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5" dirty="0">
                <a:latin typeface="Trebuchet MS"/>
                <a:cs typeface="Trebuchet MS"/>
              </a:rPr>
              <a:t>current </a:t>
            </a:r>
            <a:r>
              <a:rPr sz="3200" spc="-225" dirty="0">
                <a:latin typeface="Trebuchet MS"/>
                <a:cs typeface="Trebuchet MS"/>
              </a:rPr>
              <a:t>date</a:t>
            </a:r>
            <a:r>
              <a:rPr sz="3200" spc="409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(time-stamp)</a:t>
            </a:r>
            <a:endParaRPr sz="3200">
              <a:latin typeface="Trebuchet MS"/>
              <a:cs typeface="Trebuchet MS"/>
            </a:endParaRPr>
          </a:p>
          <a:p>
            <a:pPr marL="12700" marR="607060">
              <a:lnSpc>
                <a:spcPct val="144400"/>
              </a:lnSpc>
              <a:spcBef>
                <a:spcPts val="25"/>
              </a:spcBef>
              <a:tabLst>
                <a:tab pos="913765" algn="l"/>
                <a:tab pos="979169" algn="l"/>
              </a:tabLst>
            </a:pPr>
            <a:r>
              <a:rPr sz="3200" spc="-150" dirty="0">
                <a:latin typeface="Trebuchet MS"/>
                <a:cs typeface="Trebuchet MS"/>
              </a:rPr>
              <a:t>du		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65" dirty="0">
                <a:latin typeface="Trebuchet MS"/>
                <a:cs typeface="Trebuchet MS"/>
              </a:rPr>
              <a:t>shows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30" dirty="0">
                <a:latin typeface="Trebuchet MS"/>
                <a:cs typeface="Trebuchet MS"/>
              </a:rPr>
              <a:t>disk </a:t>
            </a:r>
            <a:r>
              <a:rPr sz="3200" spc="-200" dirty="0">
                <a:latin typeface="Trebuchet MS"/>
                <a:cs typeface="Trebuchet MS"/>
              </a:rPr>
              <a:t>usage </a:t>
            </a:r>
            <a:r>
              <a:rPr sz="3200" spc="-170" dirty="0">
                <a:latin typeface="Trebuchet MS"/>
                <a:cs typeface="Trebuchet MS"/>
              </a:rPr>
              <a:t>of </a:t>
            </a:r>
            <a:r>
              <a:rPr sz="3200" spc="-200" dirty="0">
                <a:latin typeface="Trebuchet MS"/>
                <a:cs typeface="Trebuchet MS"/>
              </a:rPr>
              <a:t>given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195" dirty="0">
                <a:latin typeface="Trebuchet MS"/>
                <a:cs typeface="Trebuchet MS"/>
              </a:rPr>
              <a:t>(and </a:t>
            </a:r>
            <a:r>
              <a:rPr sz="3200" spc="-120" dirty="0">
                <a:latin typeface="Trebuchet MS"/>
                <a:cs typeface="Trebuchet MS"/>
              </a:rPr>
              <a:t>sub-dirs)  </a:t>
            </a:r>
            <a:r>
              <a:rPr sz="3200" spc="-55" dirty="0">
                <a:latin typeface="Trebuchet MS"/>
                <a:cs typeface="Trebuchet MS"/>
              </a:rPr>
              <a:t>sort	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55" dirty="0">
                <a:latin typeface="Trebuchet MS"/>
                <a:cs typeface="Trebuchet MS"/>
              </a:rPr>
              <a:t>sorts </a:t>
            </a:r>
            <a:r>
              <a:rPr sz="3200" spc="-250" dirty="0">
                <a:latin typeface="Trebuchet MS"/>
                <a:cs typeface="Trebuchet MS"/>
              </a:rPr>
              <a:t>data </a:t>
            </a:r>
            <a:r>
              <a:rPr sz="3200" spc="-280" dirty="0">
                <a:latin typeface="Trebuchet MS"/>
                <a:cs typeface="Trebuchet MS"/>
              </a:rPr>
              <a:t>file/piped </a:t>
            </a:r>
            <a:r>
              <a:rPr sz="3200" spc="-145" dirty="0">
                <a:latin typeface="Trebuchet MS"/>
                <a:cs typeface="Trebuchet MS"/>
              </a:rPr>
              <a:t>output </a:t>
            </a:r>
            <a:r>
              <a:rPr sz="3200" spc="-190" dirty="0">
                <a:latin typeface="Trebuchet MS"/>
                <a:cs typeface="Trebuchet MS"/>
              </a:rPr>
              <a:t>based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204" dirty="0">
                <a:latin typeface="Trebuchet MS"/>
                <a:cs typeface="Trebuchet MS"/>
              </a:rPr>
              <a:t>specified</a:t>
            </a:r>
            <a:r>
              <a:rPr sz="3200" spc="520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column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565"/>
              </a:spcBef>
            </a:pPr>
            <a:r>
              <a:rPr sz="3200" spc="-285" dirty="0">
                <a:latin typeface="Trebuchet MS"/>
                <a:cs typeface="Trebuchet MS"/>
              </a:rPr>
              <a:t>diff 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195" dirty="0">
                <a:latin typeface="Trebuchet MS"/>
                <a:cs typeface="Trebuchet MS"/>
              </a:rPr>
              <a:t>finds </a:t>
            </a:r>
            <a:r>
              <a:rPr sz="3200" spc="-200" dirty="0">
                <a:latin typeface="Trebuchet MS"/>
                <a:cs typeface="Trebuchet MS"/>
              </a:rPr>
              <a:t>differences </a:t>
            </a:r>
            <a:r>
              <a:rPr sz="3200" spc="-185" dirty="0">
                <a:latin typeface="Trebuchet MS"/>
                <a:cs typeface="Trebuchet MS"/>
              </a:rPr>
              <a:t>between </a:t>
            </a:r>
            <a:r>
              <a:rPr sz="3200" spc="-85" dirty="0">
                <a:latin typeface="Trebuchet MS"/>
                <a:cs typeface="Trebuchet MS"/>
              </a:rPr>
              <a:t>two</a:t>
            </a:r>
            <a:r>
              <a:rPr sz="3200" spc="545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files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</a:pPr>
            <a:r>
              <a:rPr sz="3200" spc="190" dirty="0">
                <a:latin typeface="Trebuchet MS"/>
                <a:cs typeface="Trebuchet MS"/>
              </a:rPr>
              <a:t>&gt; 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135" dirty="0">
                <a:latin typeface="Trebuchet MS"/>
                <a:cs typeface="Trebuchet MS"/>
              </a:rPr>
              <a:t>redirects </a:t>
            </a:r>
            <a:r>
              <a:rPr sz="3200" spc="-145" dirty="0">
                <a:latin typeface="Trebuchet MS"/>
                <a:cs typeface="Trebuchet MS"/>
              </a:rPr>
              <a:t>result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160" dirty="0">
                <a:latin typeface="Trebuchet MS"/>
                <a:cs typeface="Trebuchet MS"/>
              </a:rPr>
              <a:t> </a:t>
            </a:r>
            <a:r>
              <a:rPr sz="3200" spc="-265" dirty="0">
                <a:latin typeface="Trebuchet MS"/>
                <a:cs typeface="Trebuchet MS"/>
              </a:rPr>
              <a:t>file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475"/>
              </a:spcBef>
            </a:pPr>
            <a:r>
              <a:rPr sz="3200" spc="190" dirty="0">
                <a:latin typeface="Trebuchet MS"/>
                <a:cs typeface="Trebuchet MS"/>
              </a:rPr>
              <a:t>&gt;&gt; 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180" dirty="0">
                <a:latin typeface="Trebuchet MS"/>
                <a:cs typeface="Trebuchet MS"/>
              </a:rPr>
              <a:t>appends </a:t>
            </a:r>
            <a:r>
              <a:rPr sz="3200" spc="-250" dirty="0">
                <a:latin typeface="Trebuchet MS"/>
                <a:cs typeface="Trebuchet MS"/>
              </a:rPr>
              <a:t>data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10" dirty="0">
                <a:latin typeface="Trebuchet MS"/>
                <a:cs typeface="Trebuchet MS"/>
              </a:rPr>
              <a:t> </a:t>
            </a:r>
            <a:r>
              <a:rPr sz="3200" spc="-265" dirty="0">
                <a:latin typeface="Trebuchet MS"/>
                <a:cs typeface="Trebuchet MS"/>
              </a:rPr>
              <a:t>file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200" spc="-110" dirty="0">
                <a:latin typeface="Trebuchet MS"/>
                <a:cs typeface="Trebuchet MS"/>
              </a:rPr>
              <a:t>history </a:t>
            </a:r>
            <a:r>
              <a:rPr sz="3200" spc="425" dirty="0">
                <a:latin typeface="Trebuchet MS"/>
                <a:cs typeface="Trebuchet MS"/>
              </a:rPr>
              <a:t>– </a:t>
            </a:r>
            <a:r>
              <a:rPr sz="3200" spc="-110" dirty="0">
                <a:latin typeface="Trebuchet MS"/>
                <a:cs typeface="Trebuchet MS"/>
              </a:rPr>
              <a:t>returns history </a:t>
            </a:r>
            <a:r>
              <a:rPr sz="3200" spc="-170" dirty="0">
                <a:latin typeface="Trebuchet MS"/>
                <a:cs typeface="Trebuchet MS"/>
              </a:rPr>
              <a:t>of </a:t>
            </a:r>
            <a:r>
              <a:rPr sz="3200" spc="-155" dirty="0">
                <a:latin typeface="Trebuchet MS"/>
                <a:cs typeface="Trebuchet MS"/>
              </a:rPr>
              <a:t>commands </a:t>
            </a:r>
            <a:r>
              <a:rPr sz="3200" spc="-170" dirty="0">
                <a:latin typeface="Trebuchet MS"/>
                <a:cs typeface="Trebuchet MS"/>
              </a:rPr>
              <a:t>executed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-204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terminal</a:t>
            </a: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ct val="187500"/>
              </a:lnSpc>
            </a:pPr>
            <a:r>
              <a:rPr sz="3200" spc="-200" dirty="0">
                <a:latin typeface="Arial"/>
                <a:cs typeface="Arial"/>
              </a:rPr>
              <a:t>ping </a:t>
            </a:r>
            <a:r>
              <a:rPr sz="3200" spc="-35" dirty="0">
                <a:latin typeface="Arial"/>
                <a:cs typeface="Arial"/>
              </a:rPr>
              <a:t>- </a:t>
            </a:r>
            <a:r>
              <a:rPr sz="3200" spc="-114" dirty="0">
                <a:latin typeface="Arial"/>
                <a:cs typeface="Arial"/>
              </a:rPr>
              <a:t>attempts </a:t>
            </a:r>
            <a:r>
              <a:rPr sz="3200" spc="75" dirty="0">
                <a:latin typeface="Arial"/>
                <a:cs typeface="Arial"/>
              </a:rPr>
              <a:t>to </a:t>
            </a:r>
            <a:r>
              <a:rPr sz="3200" spc="-160" dirty="0">
                <a:latin typeface="Arial"/>
                <a:cs typeface="Arial"/>
              </a:rPr>
              <a:t>open </a:t>
            </a:r>
            <a:r>
              <a:rPr sz="3200" spc="-415" dirty="0">
                <a:latin typeface="Arial"/>
                <a:cs typeface="Arial"/>
              </a:rPr>
              <a:t>a </a:t>
            </a:r>
            <a:r>
              <a:rPr sz="3200" spc="-114" dirty="0">
                <a:latin typeface="Arial"/>
                <a:cs typeface="Arial"/>
              </a:rPr>
              <a:t>line </a:t>
            </a:r>
            <a:r>
              <a:rPr sz="3200" spc="-55" dirty="0">
                <a:latin typeface="Arial"/>
                <a:cs typeface="Arial"/>
              </a:rPr>
              <a:t>of </a:t>
            </a:r>
            <a:r>
              <a:rPr sz="3200" spc="-130" dirty="0">
                <a:latin typeface="Arial"/>
                <a:cs typeface="Arial"/>
              </a:rPr>
              <a:t>communication </a:t>
            </a:r>
            <a:r>
              <a:rPr sz="3200" spc="-10" dirty="0">
                <a:latin typeface="Arial"/>
                <a:cs typeface="Arial"/>
              </a:rPr>
              <a:t>with </a:t>
            </a:r>
            <a:r>
              <a:rPr sz="3200" spc="-415" dirty="0">
                <a:latin typeface="Arial"/>
                <a:cs typeface="Arial"/>
              </a:rPr>
              <a:t>a </a:t>
            </a:r>
            <a:r>
              <a:rPr sz="3200" spc="-25" dirty="0">
                <a:latin typeface="Arial"/>
                <a:cs typeface="Arial"/>
              </a:rPr>
              <a:t>network </a:t>
            </a:r>
            <a:r>
              <a:rPr sz="3200" spc="-100" dirty="0">
                <a:latin typeface="Arial"/>
                <a:cs typeface="Arial"/>
              </a:rPr>
              <a:t>host  </a:t>
            </a:r>
            <a:r>
              <a:rPr sz="3200" spc="-125" dirty="0">
                <a:latin typeface="Arial"/>
                <a:cs typeface="Arial"/>
              </a:rPr>
              <a:t>wget </a:t>
            </a:r>
            <a:r>
              <a:rPr sz="3200" spc="-35" dirty="0">
                <a:latin typeface="Arial"/>
                <a:cs typeface="Arial"/>
              </a:rPr>
              <a:t>- </a:t>
            </a:r>
            <a:r>
              <a:rPr sz="3200" spc="-120" dirty="0">
                <a:latin typeface="Arial"/>
                <a:cs typeface="Arial"/>
              </a:rPr>
              <a:t>download </a:t>
            </a:r>
            <a:r>
              <a:rPr sz="3200" spc="-415" dirty="0">
                <a:latin typeface="Arial"/>
                <a:cs typeface="Arial"/>
              </a:rPr>
              <a:t>a </a:t>
            </a:r>
            <a:r>
              <a:rPr sz="3200" spc="-95" dirty="0">
                <a:latin typeface="Arial"/>
                <a:cs typeface="Arial"/>
              </a:rPr>
              <a:t>file </a:t>
            </a:r>
            <a:r>
              <a:rPr sz="3200" spc="-30" dirty="0">
                <a:latin typeface="Arial"/>
                <a:cs typeface="Arial"/>
              </a:rPr>
              <a:t>from </a:t>
            </a:r>
            <a:r>
              <a:rPr sz="3200" spc="-85" dirty="0">
                <a:latin typeface="Arial"/>
                <a:cs typeface="Arial"/>
              </a:rPr>
              <a:t>the</a:t>
            </a:r>
            <a:r>
              <a:rPr sz="3200" spc="315" dirty="0">
                <a:latin typeface="Arial"/>
                <a:cs typeface="Arial"/>
              </a:rPr>
              <a:t> </a:t>
            </a:r>
            <a:r>
              <a:rPr sz="3200" spc="-50" dirty="0">
                <a:latin typeface="Arial"/>
                <a:cs typeface="Arial"/>
              </a:rPr>
              <a:t>Internet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735836"/>
            <a:ext cx="11395710" cy="627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 marL="417195" indent="-405130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1783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417195" indent="-405130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4178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12700" marR="5080">
              <a:lnSpc>
                <a:spcPts val="3600"/>
              </a:lnSpc>
              <a:spcBef>
                <a:spcPts val="5"/>
              </a:spcBef>
              <a:buAutoNum type="arabicPeriod"/>
              <a:tabLst>
                <a:tab pos="41783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417195" indent="-405130">
              <a:lnSpc>
                <a:spcPct val="100000"/>
              </a:lnSpc>
              <a:spcBef>
                <a:spcPts val="3180"/>
              </a:spcBef>
              <a:buAutoNum type="arabicPeriod"/>
              <a:tabLst>
                <a:tab pos="4178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417195" indent="-405130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4178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417195" indent="-405130">
              <a:lnSpc>
                <a:spcPct val="100000"/>
              </a:lnSpc>
              <a:spcBef>
                <a:spcPts val="3240"/>
              </a:spcBef>
              <a:buAutoNum type="arabicPeriod"/>
              <a:tabLst>
                <a:tab pos="4178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687810" cy="7383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300">
              <a:latin typeface="Trebuchet MS"/>
              <a:cs typeface="Trebuchet MS"/>
            </a:endParaRPr>
          </a:p>
          <a:p>
            <a:pPr marL="530225" indent="-405765">
              <a:lnSpc>
                <a:spcPts val="3445"/>
              </a:lnSpc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495425">
              <a:lnSpc>
                <a:spcPts val="3445"/>
              </a:lnSpc>
              <a:tabLst>
                <a:tab pos="5068570" algn="l"/>
              </a:tabLst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</a:t>
            </a:r>
            <a:r>
              <a:rPr sz="2400" spc="75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vpac38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	</a:t>
            </a: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last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head</a:t>
            </a:r>
            <a:r>
              <a:rPr sz="3200" spc="25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25" dirty="0">
                <a:solidFill>
                  <a:srgbClr val="CB59F5"/>
                </a:solidFill>
                <a:latin typeface="Trebuchet MS"/>
                <a:cs typeface="Trebuchet MS"/>
              </a:rPr>
              <a:t>-n5</a:t>
            </a:r>
            <a:endParaRPr sz="3200">
              <a:latin typeface="Trebuchet MS"/>
              <a:cs typeface="Trebuchet MS"/>
            </a:endParaRPr>
          </a:p>
          <a:p>
            <a:pPr marL="709295" indent="-405130">
              <a:lnSpc>
                <a:spcPct val="100000"/>
              </a:lnSpc>
              <a:spcBef>
                <a:spcPts val="3195"/>
              </a:spcBef>
              <a:buAutoNum type="arabicPeriod" startAt="2"/>
              <a:tabLst>
                <a:tab pos="7099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 startAt="2"/>
            </a:pPr>
            <a:endParaRPr sz="3050">
              <a:latin typeface="Trebuchet MS"/>
              <a:cs typeface="Trebuchet MS"/>
            </a:endParaRPr>
          </a:p>
          <a:p>
            <a:pPr marL="304800" marR="5080">
              <a:lnSpc>
                <a:spcPts val="3600"/>
              </a:lnSpc>
              <a:buAutoNum type="arabicPeriod" startAt="2"/>
              <a:tabLst>
                <a:tab pos="70993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709295" indent="-405130">
              <a:lnSpc>
                <a:spcPct val="100000"/>
              </a:lnSpc>
              <a:spcBef>
                <a:spcPts val="3185"/>
              </a:spcBef>
              <a:buAutoNum type="arabicPeriod" startAt="2"/>
              <a:tabLst>
                <a:tab pos="7099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709295" indent="-405130">
              <a:lnSpc>
                <a:spcPct val="100000"/>
              </a:lnSpc>
              <a:spcBef>
                <a:spcPts val="3265"/>
              </a:spcBef>
              <a:buAutoNum type="arabicPeriod" startAt="2"/>
              <a:tabLst>
                <a:tab pos="7099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709295" indent="-405130">
              <a:lnSpc>
                <a:spcPct val="100000"/>
              </a:lnSpc>
              <a:spcBef>
                <a:spcPts val="3260"/>
              </a:spcBef>
              <a:buAutoNum type="arabicPeriod" startAt="2"/>
              <a:tabLst>
                <a:tab pos="7099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508105" cy="7294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675"/>
              </a:lnSpc>
              <a:spcBef>
                <a:spcPts val="156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826769">
              <a:lnSpc>
                <a:spcPts val="2615"/>
              </a:lnSpc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 </a:t>
            </a:r>
            <a:r>
              <a:rPr sz="2400" spc="-130" dirty="0">
                <a:latin typeface="Trebuchet MS"/>
                <a:cs typeface="Trebuchet MS"/>
              </a:rPr>
              <a:t>vpac01 </a:t>
            </a:r>
            <a:r>
              <a:rPr sz="2400" spc="-360" dirty="0">
                <a:latin typeface="Trebuchet MS"/>
                <a:cs typeface="Trebuchet MS"/>
              </a:rPr>
              <a:t>,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</a:t>
            </a:r>
            <a:endParaRPr sz="2400">
              <a:latin typeface="Trebuchet MS"/>
              <a:cs typeface="Trebuchet MS"/>
            </a:endParaRPr>
          </a:p>
          <a:p>
            <a:pPr marL="3125470">
              <a:lnSpc>
                <a:spcPts val="3740"/>
              </a:lnSpc>
            </a:pP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last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160" dirty="0">
                <a:solidFill>
                  <a:srgbClr val="CB59F5"/>
                </a:solidFill>
                <a:latin typeface="Trebuchet MS"/>
                <a:cs typeface="Trebuchet MS"/>
              </a:rPr>
              <a:t>grep </a:t>
            </a:r>
            <a:r>
              <a:rPr sz="3200" spc="-200" dirty="0">
                <a:solidFill>
                  <a:srgbClr val="CB59F5"/>
                </a:solidFill>
                <a:latin typeface="Trebuchet MS"/>
                <a:cs typeface="Trebuchet MS"/>
              </a:rPr>
              <a:t>hoffmare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&gt;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dummy </a:t>
            </a:r>
            <a:r>
              <a:rPr sz="3200" spc="-445" dirty="0">
                <a:solidFill>
                  <a:srgbClr val="CB59F5"/>
                </a:solidFill>
                <a:latin typeface="Trebuchet MS"/>
                <a:cs typeface="Trebuchet MS"/>
              </a:rPr>
              <a:t>; </a:t>
            </a:r>
            <a:r>
              <a:rPr sz="3200" spc="-135" dirty="0">
                <a:solidFill>
                  <a:srgbClr val="CB59F5"/>
                </a:solidFill>
                <a:latin typeface="Trebuchet MS"/>
                <a:cs typeface="Trebuchet MS"/>
              </a:rPr>
              <a:t>wc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-l</a:t>
            </a:r>
            <a:r>
              <a:rPr sz="3200" spc="-35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dummy</a:t>
            </a:r>
            <a:endParaRPr sz="320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1085"/>
              </a:spcBef>
              <a:buAutoNum type="arabicPeriod" startAt="3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185"/>
              </a:spcBef>
              <a:buAutoNum type="arabicPeriod" startAt="3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 startAt="3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 startAt="3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DE36AE-9811-2C4F-9BBE-51323DBFA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2895600"/>
            <a:ext cx="8763000" cy="6477000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92218C38-7C2D-C844-A334-524EBFF04B13}"/>
              </a:ext>
            </a:extLst>
          </p:cNvPr>
          <p:cNvSpPr txBox="1"/>
          <p:nvPr/>
        </p:nvSpPr>
        <p:spPr>
          <a:xfrm>
            <a:off x="4140200" y="307340"/>
            <a:ext cx="424561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855" dirty="0">
                <a:solidFill>
                  <a:srgbClr val="FFFFFF"/>
                </a:solidFill>
                <a:latin typeface="Arial"/>
                <a:cs typeface="Arial"/>
              </a:rPr>
              <a:t>Bash</a:t>
            </a:r>
            <a:r>
              <a:rPr sz="8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400" spc="-430" dirty="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endParaRPr sz="84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20E55-60BE-3F49-8C7D-608DCCFFC4C4}"/>
              </a:ext>
            </a:extLst>
          </p:cNvPr>
          <p:cNvSpPr txBox="1"/>
          <p:nvPr/>
        </p:nvSpPr>
        <p:spPr>
          <a:xfrm>
            <a:off x="2451100" y="1984722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What it looks like : 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508105" cy="7294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1156970">
              <a:lnSpc>
                <a:spcPct val="100000"/>
              </a:lnSpc>
              <a:spcBef>
                <a:spcPts val="685"/>
              </a:spcBef>
            </a:pPr>
            <a:r>
              <a:rPr sz="3200" spc="-55" dirty="0">
                <a:solidFill>
                  <a:srgbClr val="CB59F5"/>
                </a:solidFill>
                <a:latin typeface="Trebuchet MS"/>
                <a:cs typeface="Trebuchet MS"/>
              </a:rPr>
              <a:t>sort </a:t>
            </a:r>
            <a:r>
              <a:rPr sz="3200" spc="-145" dirty="0">
                <a:solidFill>
                  <a:srgbClr val="CB59F5"/>
                </a:solidFill>
                <a:latin typeface="Trebuchet MS"/>
                <a:cs typeface="Trebuchet MS"/>
              </a:rPr>
              <a:t>-n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-k2,2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&lt; </a:t>
            </a:r>
            <a:r>
              <a:rPr sz="3200" spc="-215" dirty="0">
                <a:solidFill>
                  <a:srgbClr val="CB59F5"/>
                </a:solidFill>
                <a:latin typeface="Trebuchet MS"/>
                <a:cs typeface="Trebuchet MS"/>
              </a:rPr>
              <a:t>wang.merritt.dat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&gt;</a:t>
            </a:r>
            <a:r>
              <a:rPr sz="3200" spc="-9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sorted.wang.merritt.dat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2160"/>
              </a:spcBef>
              <a:buAutoNum type="arabicPeriod" startAt="4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 startAt="4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 startAt="4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508105" cy="7307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725"/>
              </a:lnSpc>
              <a:spcBef>
                <a:spcPts val="3085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309370">
              <a:lnSpc>
                <a:spcPts val="2615"/>
              </a:lnSpc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 </a:t>
            </a:r>
            <a:r>
              <a:rPr sz="2400" spc="-130" dirty="0">
                <a:latin typeface="Trebuchet MS"/>
                <a:cs typeface="Trebuchet MS"/>
              </a:rPr>
              <a:t>vpac02</a:t>
            </a:r>
            <a:r>
              <a:rPr sz="2400" spc="80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</a:t>
            </a:r>
            <a:endParaRPr sz="2400">
              <a:latin typeface="Trebuchet MS"/>
              <a:cs typeface="Trebuchet MS"/>
            </a:endParaRPr>
          </a:p>
          <a:p>
            <a:pPr marL="4662170">
              <a:lnSpc>
                <a:spcPts val="3690"/>
              </a:lnSpc>
            </a:pPr>
            <a:r>
              <a:rPr sz="3200" spc="-80" dirty="0">
                <a:solidFill>
                  <a:srgbClr val="CB59F5"/>
                </a:solidFill>
                <a:latin typeface="Trebuchet MS"/>
                <a:cs typeface="Trebuchet MS"/>
              </a:rPr>
              <a:t>w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</a:t>
            </a:r>
            <a:r>
              <a:rPr sz="3200" spc="-76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55" dirty="0">
                <a:solidFill>
                  <a:srgbClr val="CB59F5"/>
                </a:solidFill>
                <a:latin typeface="Trebuchet MS"/>
                <a:cs typeface="Trebuchet MS"/>
              </a:rPr>
              <a:t>sort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770"/>
              </a:spcBef>
              <a:buAutoNum type="arabicPeriod" startAt="5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 startAt="5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508105" cy="7294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18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4484370">
              <a:lnSpc>
                <a:spcPct val="100000"/>
              </a:lnSpc>
              <a:spcBef>
                <a:spcPts val="1755"/>
              </a:spcBef>
            </a:pPr>
            <a:r>
              <a:rPr sz="3200" spc="-150" dirty="0">
                <a:solidFill>
                  <a:srgbClr val="CB59F5"/>
                </a:solidFill>
                <a:latin typeface="Trebuchet MS"/>
                <a:cs typeface="Trebuchet MS"/>
              </a:rPr>
              <a:t>du</a:t>
            </a:r>
            <a:r>
              <a:rPr sz="3200" spc="-85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45" dirty="0">
                <a:solidFill>
                  <a:srgbClr val="CB59F5"/>
                </a:solidFill>
                <a:latin typeface="Trebuchet MS"/>
                <a:cs typeface="Trebuchet MS"/>
              </a:rPr>
              <a:t>-h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1175"/>
              </a:spcBef>
              <a:buAutoNum type="arabicPeriod" startAt="6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508105" cy="7929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1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18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951989" algn="ctr">
              <a:lnSpc>
                <a:spcPct val="100000"/>
              </a:lnSpc>
              <a:spcBef>
                <a:spcPts val="2855"/>
              </a:spcBef>
            </a:pPr>
            <a:r>
              <a:rPr sz="3200" spc="-160" dirty="0">
                <a:solidFill>
                  <a:srgbClr val="CB59F5"/>
                </a:solidFill>
                <a:latin typeface="Trebuchet MS"/>
                <a:cs typeface="Trebuchet MS"/>
              </a:rPr>
              <a:t>ls </a:t>
            </a:r>
            <a:r>
              <a:rPr sz="3200" spc="-229" dirty="0">
                <a:solidFill>
                  <a:srgbClr val="CB59F5"/>
                </a:solidFill>
                <a:latin typeface="Trebuchet MS"/>
                <a:cs typeface="Trebuchet MS"/>
              </a:rPr>
              <a:t>-a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       </a:t>
            </a:r>
            <a:r>
              <a:rPr sz="3200" spc="-135" dirty="0">
                <a:solidFill>
                  <a:srgbClr val="CB59F5"/>
                </a:solidFill>
                <a:latin typeface="Trebuchet MS"/>
                <a:cs typeface="Trebuchet MS"/>
              </a:rPr>
              <a:t>wc</a:t>
            </a:r>
            <a:r>
              <a:rPr sz="3200" spc="12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-l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751331"/>
            <a:ext cx="11508105" cy="8761095"/>
          </a:xfrm>
          <a:prstGeom prst="rect">
            <a:avLst/>
          </a:prstGeom>
        </p:spPr>
        <p:txBody>
          <a:bodyPr vert="horz" wrap="square" lIns="0" tIns="299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5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665"/>
              </a:lnSpc>
              <a:spcBef>
                <a:spcPts val="2255"/>
              </a:spcBef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156970">
              <a:lnSpc>
                <a:spcPts val="2570"/>
              </a:lnSpc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 </a:t>
            </a:r>
            <a:r>
              <a:rPr sz="2400" spc="-130" dirty="0">
                <a:latin typeface="Trebuchet MS"/>
                <a:cs typeface="Trebuchet MS"/>
              </a:rPr>
              <a:t>vpac38</a:t>
            </a:r>
            <a:r>
              <a:rPr sz="2400" spc="80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</a:t>
            </a:r>
            <a:endParaRPr sz="2400">
              <a:latin typeface="Trebuchet MS"/>
              <a:cs typeface="Trebuchet MS"/>
            </a:endParaRPr>
          </a:p>
          <a:p>
            <a:pPr marL="4141470">
              <a:lnSpc>
                <a:spcPts val="3704"/>
              </a:lnSpc>
            </a:pP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last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head </a:t>
            </a:r>
            <a:r>
              <a:rPr sz="3200" spc="-125" dirty="0">
                <a:solidFill>
                  <a:srgbClr val="CB59F5"/>
                </a:solidFill>
                <a:latin typeface="Trebuchet MS"/>
                <a:cs typeface="Trebuchet MS"/>
              </a:rPr>
              <a:t>-n6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250" dirty="0">
                <a:solidFill>
                  <a:srgbClr val="CB59F5"/>
                </a:solidFill>
                <a:latin typeface="Trebuchet MS"/>
                <a:cs typeface="Trebuchet MS"/>
              </a:rPr>
              <a:t>tail</a:t>
            </a:r>
            <a:r>
              <a:rPr sz="3200" spc="175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25" dirty="0">
                <a:solidFill>
                  <a:srgbClr val="CB59F5"/>
                </a:solidFill>
                <a:latin typeface="Trebuchet MS"/>
                <a:cs typeface="Trebuchet MS"/>
              </a:rPr>
              <a:t>-n5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760"/>
              </a:lnSpc>
              <a:spcBef>
                <a:spcPts val="170"/>
              </a:spcBef>
              <a:buAutoNum type="arabicPeriod" startAt="2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131570">
              <a:lnSpc>
                <a:spcPts val="2710"/>
              </a:lnSpc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 </a:t>
            </a:r>
            <a:r>
              <a:rPr sz="2400" spc="-130" dirty="0">
                <a:latin typeface="Trebuchet MS"/>
                <a:cs typeface="Trebuchet MS"/>
              </a:rPr>
              <a:t>vpac01 </a:t>
            </a:r>
            <a:r>
              <a:rPr sz="2400" spc="-360" dirty="0">
                <a:latin typeface="Trebuchet MS"/>
                <a:cs typeface="Trebuchet MS"/>
              </a:rPr>
              <a:t>,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</a:t>
            </a:r>
            <a:endParaRPr sz="2400">
              <a:latin typeface="Trebuchet MS"/>
              <a:cs typeface="Trebuchet MS"/>
            </a:endParaRPr>
          </a:p>
          <a:p>
            <a:pPr marL="3455670">
              <a:lnSpc>
                <a:spcPts val="3750"/>
              </a:lnSpc>
            </a:pP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last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160" dirty="0">
                <a:solidFill>
                  <a:srgbClr val="CB59F5"/>
                </a:solidFill>
                <a:latin typeface="Trebuchet MS"/>
                <a:cs typeface="Trebuchet MS"/>
              </a:rPr>
              <a:t>grep </a:t>
            </a:r>
            <a:r>
              <a:rPr sz="3200" spc="-200" dirty="0">
                <a:solidFill>
                  <a:srgbClr val="CB59F5"/>
                </a:solidFill>
                <a:latin typeface="Trebuchet MS"/>
                <a:cs typeface="Trebuchet MS"/>
              </a:rPr>
              <a:t>hoffmare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&gt;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dummy </a:t>
            </a:r>
            <a:r>
              <a:rPr sz="3200" spc="-445" dirty="0">
                <a:solidFill>
                  <a:srgbClr val="CB59F5"/>
                </a:solidFill>
                <a:latin typeface="Trebuchet MS"/>
                <a:cs typeface="Trebuchet MS"/>
              </a:rPr>
              <a:t>; </a:t>
            </a:r>
            <a:r>
              <a:rPr sz="3200" spc="-135" dirty="0">
                <a:solidFill>
                  <a:srgbClr val="CB59F5"/>
                </a:solidFill>
                <a:latin typeface="Trebuchet MS"/>
                <a:cs typeface="Trebuchet MS"/>
              </a:rPr>
              <a:t>wc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-l</a:t>
            </a:r>
            <a:r>
              <a:rPr sz="3200" spc="-4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dummy</a:t>
            </a:r>
            <a:endParaRPr sz="320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680"/>
              </a:spcBef>
              <a:buAutoNum type="arabicPeriod" startAt="3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1220470">
              <a:lnSpc>
                <a:spcPct val="100000"/>
              </a:lnSpc>
              <a:spcBef>
                <a:spcPts val="785"/>
              </a:spcBef>
            </a:pPr>
            <a:r>
              <a:rPr sz="3200" spc="-55" dirty="0">
                <a:solidFill>
                  <a:srgbClr val="CB59F5"/>
                </a:solidFill>
                <a:latin typeface="Trebuchet MS"/>
                <a:cs typeface="Trebuchet MS"/>
              </a:rPr>
              <a:t>sort </a:t>
            </a:r>
            <a:r>
              <a:rPr sz="3200" spc="-145" dirty="0">
                <a:solidFill>
                  <a:srgbClr val="CB59F5"/>
                </a:solidFill>
                <a:latin typeface="Trebuchet MS"/>
                <a:cs typeface="Trebuchet MS"/>
              </a:rPr>
              <a:t>-n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-k2,2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&lt; </a:t>
            </a:r>
            <a:r>
              <a:rPr sz="3200" spc="-215" dirty="0">
                <a:solidFill>
                  <a:srgbClr val="CB59F5"/>
                </a:solidFill>
                <a:latin typeface="Trebuchet MS"/>
                <a:cs typeface="Trebuchet MS"/>
              </a:rPr>
              <a:t>wang.merritt.dat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&gt;</a:t>
            </a:r>
            <a:r>
              <a:rPr sz="3200" spc="-9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sorted.wang.merritt.dat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570"/>
              </a:lnSpc>
              <a:spcBef>
                <a:spcPts val="1560"/>
              </a:spcBef>
              <a:buAutoNum type="arabicPeriod" startAt="4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156970">
              <a:lnSpc>
                <a:spcPts val="2220"/>
              </a:lnSpc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 </a:t>
            </a:r>
            <a:r>
              <a:rPr sz="2400" spc="-130" dirty="0">
                <a:latin typeface="Trebuchet MS"/>
                <a:cs typeface="Trebuchet MS"/>
              </a:rPr>
              <a:t>vpac02</a:t>
            </a:r>
            <a:r>
              <a:rPr sz="2400" spc="80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</a:t>
            </a:r>
            <a:endParaRPr sz="2400">
              <a:latin typeface="Trebuchet MS"/>
              <a:cs typeface="Trebuchet MS"/>
            </a:endParaRPr>
          </a:p>
          <a:p>
            <a:pPr marL="4662170">
              <a:lnSpc>
                <a:spcPts val="3450"/>
              </a:lnSpc>
            </a:pPr>
            <a:r>
              <a:rPr sz="3200" spc="-80" dirty="0">
                <a:solidFill>
                  <a:srgbClr val="CB59F5"/>
                </a:solidFill>
                <a:latin typeface="Trebuchet MS"/>
                <a:cs typeface="Trebuchet MS"/>
              </a:rPr>
              <a:t>w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</a:t>
            </a:r>
            <a:r>
              <a:rPr sz="3200" spc="-76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55" dirty="0">
                <a:solidFill>
                  <a:srgbClr val="CB59F5"/>
                </a:solidFill>
                <a:latin typeface="Trebuchet MS"/>
                <a:cs typeface="Trebuchet MS"/>
              </a:rPr>
              <a:t>sort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720"/>
              </a:lnSpc>
              <a:spcBef>
                <a:spcPts val="1750"/>
              </a:spcBef>
              <a:buAutoNum type="arabicPeriod" startAt="5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4484370">
              <a:lnSpc>
                <a:spcPts val="3504"/>
              </a:lnSpc>
            </a:pPr>
            <a:r>
              <a:rPr sz="3200" spc="-150" dirty="0">
                <a:solidFill>
                  <a:srgbClr val="CB59F5"/>
                </a:solidFill>
                <a:latin typeface="Trebuchet MS"/>
                <a:cs typeface="Trebuchet MS"/>
              </a:rPr>
              <a:t>du</a:t>
            </a:r>
            <a:r>
              <a:rPr sz="3200" spc="-85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45" dirty="0">
                <a:solidFill>
                  <a:srgbClr val="CB59F5"/>
                </a:solidFill>
                <a:latin typeface="Trebuchet MS"/>
                <a:cs typeface="Trebuchet MS"/>
              </a:rPr>
              <a:t>-h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625"/>
              </a:lnSpc>
              <a:buAutoNum type="arabicPeriod" startAt="6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792470">
              <a:lnSpc>
                <a:spcPct val="100000"/>
              </a:lnSpc>
              <a:spcBef>
                <a:spcPts val="360"/>
              </a:spcBef>
            </a:pPr>
            <a:r>
              <a:rPr sz="3200" spc="-160" dirty="0">
                <a:solidFill>
                  <a:srgbClr val="CB59F5"/>
                </a:solidFill>
                <a:latin typeface="Trebuchet MS"/>
                <a:cs typeface="Trebuchet MS"/>
              </a:rPr>
              <a:t>ls </a:t>
            </a:r>
            <a:r>
              <a:rPr sz="3200" spc="-229" dirty="0">
                <a:solidFill>
                  <a:srgbClr val="CB59F5"/>
                </a:solidFill>
                <a:latin typeface="Trebuchet MS"/>
                <a:cs typeface="Trebuchet MS"/>
              </a:rPr>
              <a:t>-a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135" dirty="0">
                <a:solidFill>
                  <a:srgbClr val="CB59F5"/>
                </a:solidFill>
                <a:latin typeface="Trebuchet MS"/>
                <a:cs typeface="Trebuchet MS"/>
              </a:rPr>
              <a:t>wc</a:t>
            </a:r>
            <a:r>
              <a:rPr sz="3200" spc="12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-l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2650" y="3917950"/>
            <a:ext cx="1776730" cy="1099820"/>
          </a:xfrm>
          <a:custGeom>
            <a:avLst/>
            <a:gdLst/>
            <a:ahLst/>
            <a:cxnLst/>
            <a:rect l="l" t="t" r="r" b="b"/>
            <a:pathLst>
              <a:path w="1776729" h="1099820">
                <a:moveTo>
                  <a:pt x="1776201" y="0"/>
                </a:moveTo>
                <a:lnTo>
                  <a:pt x="1760001" y="10028"/>
                </a:lnTo>
                <a:lnTo>
                  <a:pt x="0" y="1099550"/>
                </a:lnTo>
                <a:lnTo>
                  <a:pt x="1776201" y="0"/>
                </a:lnTo>
                <a:close/>
              </a:path>
            </a:pathLst>
          </a:custGeom>
          <a:ln w="38100">
            <a:solidFill>
              <a:srgbClr val="FF92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826000" y="2560321"/>
            <a:ext cx="8028940" cy="6941820"/>
            <a:chOff x="4826000" y="2560321"/>
            <a:chExt cx="8028940" cy="6941820"/>
          </a:xfrm>
        </p:grpSpPr>
        <p:sp>
          <p:nvSpPr>
            <p:cNvPr id="4" name="object 4"/>
            <p:cNvSpPr/>
            <p:nvPr/>
          </p:nvSpPr>
          <p:spPr>
            <a:xfrm>
              <a:off x="4845050" y="6965950"/>
              <a:ext cx="1463040" cy="559435"/>
            </a:xfrm>
            <a:custGeom>
              <a:avLst/>
              <a:gdLst/>
              <a:ahLst/>
              <a:cxnLst/>
              <a:rect l="l" t="t" r="r" b="b"/>
              <a:pathLst>
                <a:path w="1463039" h="559434">
                  <a:moveTo>
                    <a:pt x="1462440" y="558821"/>
                  </a:moveTo>
                  <a:lnTo>
                    <a:pt x="1444640" y="552017"/>
                  </a:lnTo>
                  <a:lnTo>
                    <a:pt x="0" y="0"/>
                  </a:lnTo>
                  <a:lnTo>
                    <a:pt x="1462440" y="558821"/>
                  </a:lnTo>
                  <a:close/>
                </a:path>
              </a:pathLst>
            </a:custGeom>
            <a:ln w="38100">
              <a:solidFill>
                <a:srgbClr val="FF92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17919" y="2560321"/>
              <a:ext cx="6637020" cy="69418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3425" y="1105406"/>
            <a:ext cx="10627360" cy="619315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4397375" marR="5080" indent="-2781300">
              <a:lnSpc>
                <a:spcPts val="4200"/>
              </a:lnSpc>
              <a:spcBef>
                <a:spcPts val="440"/>
              </a:spcBef>
            </a:pP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Setting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shell </a:t>
            </a:r>
            <a:r>
              <a:rPr sz="3700" spc="-95" dirty="0">
                <a:solidFill>
                  <a:srgbClr val="FDFEFE"/>
                </a:solidFill>
                <a:latin typeface="Trebuchet MS"/>
                <a:cs typeface="Trebuchet MS"/>
              </a:rPr>
              <a:t>(how </a:t>
            </a:r>
            <a:r>
              <a:rPr sz="3700" spc="-110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3700" spc="-240" dirty="0">
                <a:solidFill>
                  <a:srgbClr val="FDFEFE"/>
                </a:solidFill>
                <a:latin typeface="Trebuchet MS"/>
                <a:cs typeface="Trebuchet MS"/>
              </a:rPr>
              <a:t>interface </a:t>
            </a:r>
            <a:r>
              <a:rPr sz="3700" spc="-185" dirty="0">
                <a:solidFill>
                  <a:srgbClr val="FDFEFE"/>
                </a:solidFill>
                <a:latin typeface="Trebuchet MS"/>
                <a:cs typeface="Trebuchet MS"/>
              </a:rPr>
              <a:t>with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 </a:t>
            </a:r>
            <a:r>
              <a:rPr sz="3700" spc="-190" dirty="0">
                <a:solidFill>
                  <a:srgbClr val="FDFEFE"/>
                </a:solidFill>
                <a:latin typeface="Trebuchet MS"/>
                <a:cs typeface="Trebuchet MS"/>
              </a:rPr>
              <a:t>operating</a:t>
            </a:r>
            <a:r>
              <a:rPr sz="3700" spc="-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700" spc="-175" dirty="0">
                <a:solidFill>
                  <a:srgbClr val="FDFEFE"/>
                </a:solidFill>
                <a:latin typeface="Trebuchet MS"/>
                <a:cs typeface="Trebuchet MS"/>
              </a:rPr>
              <a:t>system)</a:t>
            </a: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000">
              <a:latin typeface="Trebuchet MS"/>
              <a:cs typeface="Trebuchet MS"/>
            </a:endParaRPr>
          </a:p>
          <a:p>
            <a:pPr marL="209550" marR="7485380">
              <a:lnSpc>
                <a:spcPts val="4900"/>
              </a:lnSpc>
            </a:pPr>
            <a:r>
              <a:rPr sz="4200" spc="-75" dirty="0">
                <a:solidFill>
                  <a:srgbClr val="FDF700"/>
                </a:solidFill>
                <a:latin typeface="Trebuchet MS"/>
                <a:cs typeface="Trebuchet MS"/>
              </a:rPr>
              <a:t>do </a:t>
            </a:r>
            <a:r>
              <a:rPr sz="4200" spc="-415" dirty="0">
                <a:solidFill>
                  <a:srgbClr val="FDF700"/>
                </a:solidFill>
                <a:latin typeface="Trebuchet MS"/>
                <a:cs typeface="Trebuchet MS"/>
              </a:rPr>
              <a:t>a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less </a:t>
            </a:r>
            <a:r>
              <a:rPr sz="4200" spc="-75" dirty="0">
                <a:solidFill>
                  <a:srgbClr val="FDF700"/>
                </a:solidFill>
                <a:latin typeface="Trebuchet MS"/>
                <a:cs typeface="Trebuchet MS"/>
              </a:rPr>
              <a:t>on  </a:t>
            </a: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s</a:t>
            </a:r>
            <a:r>
              <a:rPr sz="4200" spc="-100" dirty="0">
                <a:solidFill>
                  <a:srgbClr val="FDF700"/>
                </a:solidFill>
                <a:latin typeface="Trebuchet MS"/>
                <a:cs typeface="Trebuchet MS"/>
              </a:rPr>
              <a:t>h</a:t>
            </a:r>
            <a:r>
              <a:rPr sz="4200" spc="-75" dirty="0">
                <a:solidFill>
                  <a:srgbClr val="FDF700"/>
                </a:solidFill>
                <a:latin typeface="Trebuchet MS"/>
                <a:cs typeface="Trebuchet MS"/>
              </a:rPr>
              <a:t>r</a:t>
            </a: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</a:t>
            </a:r>
            <a:r>
              <a:rPr sz="4200" spc="-625" dirty="0">
                <a:solidFill>
                  <a:srgbClr val="FDF700"/>
                </a:solidFill>
                <a:latin typeface="Trebuchet MS"/>
                <a:cs typeface="Trebuchet MS"/>
              </a:rPr>
              <a:t>.</a:t>
            </a:r>
            <a:r>
              <a:rPr sz="4200" spc="-70" dirty="0">
                <a:solidFill>
                  <a:srgbClr val="FDF700"/>
                </a:solidFill>
                <a:latin typeface="Trebuchet MS"/>
                <a:cs typeface="Trebuchet MS"/>
              </a:rPr>
              <a:t>h</a:t>
            </a:r>
            <a:r>
              <a:rPr sz="4200" spc="-75" dirty="0">
                <a:solidFill>
                  <a:srgbClr val="FDF700"/>
                </a:solidFill>
                <a:latin typeface="Trebuchet MS"/>
                <a:cs typeface="Trebuchet MS"/>
              </a:rPr>
              <a:t>o</a:t>
            </a:r>
            <a:r>
              <a:rPr sz="4200" spc="-320" dirty="0">
                <a:solidFill>
                  <a:srgbClr val="FDF700"/>
                </a:solidFill>
                <a:latin typeface="Trebuchet MS"/>
                <a:cs typeface="Trebuchet MS"/>
              </a:rPr>
              <a:t>ll</a:t>
            </a:r>
            <a:r>
              <a:rPr sz="4200" spc="-280" dirty="0">
                <a:solidFill>
                  <a:srgbClr val="FDF700"/>
                </a:solidFill>
                <a:latin typeface="Trebuchet MS"/>
                <a:cs typeface="Trebuchet MS"/>
              </a:rPr>
              <a:t>e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y</a:t>
            </a:r>
            <a:r>
              <a:rPr sz="4200" spc="-620" dirty="0">
                <a:solidFill>
                  <a:srgbClr val="FDF700"/>
                </a:solidFill>
                <a:latin typeface="Trebuchet MS"/>
                <a:cs typeface="Trebuchet MS"/>
              </a:rPr>
              <a:t>j</a:t>
            </a:r>
            <a:r>
              <a:rPr sz="4200" spc="-110" dirty="0">
                <a:solidFill>
                  <a:srgbClr val="FDF700"/>
                </a:solidFill>
                <a:latin typeface="Trebuchet MS"/>
                <a:cs typeface="Trebuchet MS"/>
              </a:rPr>
              <a:t>k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900">
              <a:latin typeface="Trebuchet MS"/>
              <a:cs typeface="Trebuchet MS"/>
            </a:endParaRPr>
          </a:p>
          <a:p>
            <a:pPr marL="422275" marR="6346825" indent="203200">
              <a:lnSpc>
                <a:spcPts val="3220"/>
              </a:lnSpc>
            </a:pPr>
            <a:r>
              <a:rPr sz="2800" spc="-150" dirty="0">
                <a:solidFill>
                  <a:srgbClr val="FF928A"/>
                </a:solidFill>
                <a:latin typeface="Trebuchet MS"/>
                <a:cs typeface="Trebuchet MS"/>
              </a:rPr>
              <a:t>execute </a:t>
            </a:r>
            <a:r>
              <a:rPr sz="2800" spc="-204" dirty="0">
                <a:solidFill>
                  <a:srgbClr val="FF928A"/>
                </a:solidFill>
                <a:latin typeface="Trebuchet MS"/>
                <a:cs typeface="Trebuchet MS"/>
              </a:rPr>
              <a:t>an alias </a:t>
            </a:r>
            <a:r>
              <a:rPr sz="2800" spc="-235" dirty="0">
                <a:solidFill>
                  <a:srgbClr val="FF928A"/>
                </a:solidFill>
                <a:latin typeface="Trebuchet MS"/>
                <a:cs typeface="Trebuchet MS"/>
              </a:rPr>
              <a:t>file </a:t>
            </a:r>
            <a:r>
              <a:rPr sz="2800" spc="-190" dirty="0">
                <a:solidFill>
                  <a:srgbClr val="FF928A"/>
                </a:solidFill>
                <a:latin typeface="Trebuchet MS"/>
                <a:cs typeface="Trebuchet MS"/>
              </a:rPr>
              <a:t>that  </a:t>
            </a:r>
            <a:r>
              <a:rPr sz="2800" spc="-155" dirty="0">
                <a:solidFill>
                  <a:srgbClr val="FF928A"/>
                </a:solidFill>
                <a:latin typeface="Trebuchet MS"/>
                <a:cs typeface="Trebuchet MS"/>
              </a:rPr>
              <a:t>nicknames </a:t>
            </a:r>
            <a:r>
              <a:rPr sz="2800" spc="-114" dirty="0">
                <a:solidFill>
                  <a:srgbClr val="FF928A"/>
                </a:solidFill>
                <a:latin typeface="Trebuchet MS"/>
                <a:cs typeface="Trebuchet MS"/>
              </a:rPr>
              <a:t>unix</a:t>
            </a:r>
            <a:r>
              <a:rPr sz="2800" spc="-30" dirty="0">
                <a:solidFill>
                  <a:srgbClr val="FF928A"/>
                </a:solidFill>
                <a:latin typeface="Trebuchet MS"/>
                <a:cs typeface="Trebuchet MS"/>
              </a:rPr>
              <a:t> </a:t>
            </a:r>
            <a:r>
              <a:rPr sz="2800" spc="-135" dirty="0">
                <a:solidFill>
                  <a:srgbClr val="FF928A"/>
                </a:solidFill>
                <a:latin typeface="Trebuchet MS"/>
                <a:cs typeface="Trebuchet MS"/>
              </a:rPr>
              <a:t>commands</a:t>
            </a:r>
            <a:endParaRPr sz="2800">
              <a:latin typeface="Trebuchet MS"/>
              <a:cs typeface="Trebuchet MS"/>
            </a:endParaRPr>
          </a:p>
          <a:p>
            <a:pPr marL="111125" marR="5996940" indent="-98425">
              <a:lnSpc>
                <a:spcPts val="3190"/>
              </a:lnSpc>
              <a:spcBef>
                <a:spcPts val="2485"/>
              </a:spcBef>
            </a:pPr>
            <a:r>
              <a:rPr sz="2800" spc="-175" dirty="0">
                <a:solidFill>
                  <a:srgbClr val="FF928A"/>
                </a:solidFill>
                <a:latin typeface="Trebuchet MS"/>
                <a:cs typeface="Trebuchet MS"/>
              </a:rPr>
              <a:t>tells </a:t>
            </a:r>
            <a:r>
              <a:rPr sz="2800" spc="-60" dirty="0">
                <a:solidFill>
                  <a:srgbClr val="FF928A"/>
                </a:solidFill>
                <a:latin typeface="Trebuchet MS"/>
                <a:cs typeface="Trebuchet MS"/>
              </a:rPr>
              <a:t>your </a:t>
            </a:r>
            <a:r>
              <a:rPr sz="2800" spc="-140" dirty="0">
                <a:solidFill>
                  <a:srgbClr val="FF928A"/>
                </a:solidFill>
                <a:latin typeface="Trebuchet MS"/>
                <a:cs typeface="Trebuchet MS"/>
              </a:rPr>
              <a:t>system </a:t>
            </a:r>
            <a:r>
              <a:rPr sz="2800" spc="-114" dirty="0">
                <a:solidFill>
                  <a:srgbClr val="FF928A"/>
                </a:solidFill>
                <a:latin typeface="Trebuchet MS"/>
                <a:cs typeface="Trebuchet MS"/>
              </a:rPr>
              <a:t>where </a:t>
            </a:r>
            <a:r>
              <a:rPr sz="2800" spc="-70" dirty="0">
                <a:solidFill>
                  <a:srgbClr val="FF928A"/>
                </a:solidFill>
                <a:latin typeface="Trebuchet MS"/>
                <a:cs typeface="Trebuchet MS"/>
              </a:rPr>
              <a:t>to </a:t>
            </a:r>
            <a:r>
              <a:rPr sz="2800" spc="-50" dirty="0">
                <a:solidFill>
                  <a:srgbClr val="FF928A"/>
                </a:solidFill>
                <a:latin typeface="Trebuchet MS"/>
                <a:cs typeface="Trebuchet MS"/>
              </a:rPr>
              <a:t>look  </a:t>
            </a:r>
            <a:r>
              <a:rPr sz="2800" spc="-95" dirty="0">
                <a:solidFill>
                  <a:srgbClr val="FF928A"/>
                </a:solidFill>
                <a:latin typeface="Trebuchet MS"/>
                <a:cs typeface="Trebuchet MS"/>
              </a:rPr>
              <a:t>for </a:t>
            </a:r>
            <a:r>
              <a:rPr sz="2800" spc="-145" dirty="0">
                <a:solidFill>
                  <a:srgbClr val="FF928A"/>
                </a:solidFill>
                <a:latin typeface="Trebuchet MS"/>
                <a:cs typeface="Trebuchet MS"/>
              </a:rPr>
              <a:t>external </a:t>
            </a:r>
            <a:r>
              <a:rPr sz="2800" spc="-165" dirty="0">
                <a:solidFill>
                  <a:srgbClr val="FF928A"/>
                </a:solidFill>
                <a:latin typeface="Trebuchet MS"/>
                <a:cs typeface="Trebuchet MS"/>
              </a:rPr>
              <a:t>commands,</a:t>
            </a:r>
            <a:r>
              <a:rPr sz="2800" spc="15" dirty="0">
                <a:solidFill>
                  <a:srgbClr val="FF928A"/>
                </a:solidFill>
                <a:latin typeface="Trebuchet MS"/>
                <a:cs typeface="Trebuchet MS"/>
              </a:rPr>
              <a:t> </a:t>
            </a:r>
            <a:r>
              <a:rPr sz="2800" spc="-170" dirty="0">
                <a:solidFill>
                  <a:srgbClr val="FF928A"/>
                </a:solidFill>
                <a:latin typeface="Trebuchet MS"/>
                <a:cs typeface="Trebuchet MS"/>
              </a:rPr>
              <a:t>like</a:t>
            </a:r>
            <a:endParaRPr sz="2800">
              <a:latin typeface="Trebuchet MS"/>
              <a:cs typeface="Trebuchet MS"/>
            </a:endParaRPr>
          </a:p>
          <a:p>
            <a:pPr marL="892175">
              <a:lnSpc>
                <a:spcPts val="3140"/>
              </a:lnSpc>
            </a:pPr>
            <a:r>
              <a:rPr sz="2800" spc="-145" dirty="0">
                <a:solidFill>
                  <a:srgbClr val="FF928A"/>
                </a:solidFill>
                <a:latin typeface="Trebuchet MS"/>
                <a:cs typeface="Trebuchet MS"/>
              </a:rPr>
              <a:t>graphics</a:t>
            </a:r>
            <a:r>
              <a:rPr sz="2800" spc="-80" dirty="0">
                <a:solidFill>
                  <a:srgbClr val="FF928A"/>
                </a:solidFill>
                <a:latin typeface="Trebuchet MS"/>
                <a:cs typeface="Trebuchet MS"/>
              </a:rPr>
              <a:t> </a:t>
            </a:r>
            <a:r>
              <a:rPr sz="2800" spc="-100" dirty="0">
                <a:solidFill>
                  <a:srgbClr val="FF928A"/>
                </a:solidFill>
                <a:latin typeface="Trebuchet MS"/>
                <a:cs typeface="Trebuchet MS"/>
              </a:rPr>
              <a:t>programs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4437" y="1105406"/>
            <a:ext cx="10718800" cy="8335009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916045" marR="577850" indent="-2781300">
              <a:lnSpc>
                <a:spcPts val="4200"/>
              </a:lnSpc>
              <a:spcBef>
                <a:spcPts val="440"/>
              </a:spcBef>
            </a:pP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Setting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shell </a:t>
            </a:r>
            <a:r>
              <a:rPr sz="3700" spc="-95" dirty="0">
                <a:solidFill>
                  <a:srgbClr val="FDFEFE"/>
                </a:solidFill>
                <a:latin typeface="Trebuchet MS"/>
                <a:cs typeface="Trebuchet MS"/>
              </a:rPr>
              <a:t>(how </a:t>
            </a:r>
            <a:r>
              <a:rPr sz="3700" spc="-110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3700" spc="-240" dirty="0">
                <a:solidFill>
                  <a:srgbClr val="FDFEFE"/>
                </a:solidFill>
                <a:latin typeface="Trebuchet MS"/>
                <a:cs typeface="Trebuchet MS"/>
              </a:rPr>
              <a:t>interface </a:t>
            </a:r>
            <a:r>
              <a:rPr sz="3700" spc="-185" dirty="0">
                <a:solidFill>
                  <a:srgbClr val="FDFEFE"/>
                </a:solidFill>
                <a:latin typeface="Trebuchet MS"/>
                <a:cs typeface="Trebuchet MS"/>
              </a:rPr>
              <a:t>with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 </a:t>
            </a:r>
            <a:r>
              <a:rPr sz="3700" spc="-190" dirty="0">
                <a:solidFill>
                  <a:srgbClr val="FDFEFE"/>
                </a:solidFill>
                <a:latin typeface="Trebuchet MS"/>
                <a:cs typeface="Trebuchet MS"/>
              </a:rPr>
              <a:t>operating</a:t>
            </a:r>
            <a:r>
              <a:rPr sz="3700" spc="-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700" spc="-175" dirty="0">
                <a:solidFill>
                  <a:srgbClr val="FDFEFE"/>
                </a:solidFill>
                <a:latin typeface="Trebuchet MS"/>
                <a:cs typeface="Trebuchet MS"/>
              </a:rPr>
              <a:t>system)</a:t>
            </a:r>
            <a:endParaRPr sz="3700">
              <a:latin typeface="Trebuchet MS"/>
              <a:cs typeface="Trebuchet MS"/>
            </a:endParaRPr>
          </a:p>
          <a:p>
            <a:pPr marL="12700" marR="946150">
              <a:lnSpc>
                <a:spcPct val="192400"/>
              </a:lnSpc>
              <a:spcBef>
                <a:spcPts val="3404"/>
              </a:spcBef>
            </a:pPr>
            <a:r>
              <a:rPr sz="4200" spc="-25" dirty="0">
                <a:solidFill>
                  <a:srgbClr val="FDF700"/>
                </a:solidFill>
                <a:latin typeface="Trebuchet MS"/>
                <a:cs typeface="Trebuchet MS"/>
              </a:rPr>
              <a:t>Open </a:t>
            </a:r>
            <a:r>
              <a:rPr sz="4200" spc="-415" dirty="0">
                <a:solidFill>
                  <a:srgbClr val="FDF700"/>
                </a:solidFill>
                <a:latin typeface="Trebuchet MS"/>
                <a:cs typeface="Trebuchet MS"/>
              </a:rPr>
              <a:t>a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web 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browser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u="heavy" spc="-275" dirty="0">
                <a:solidFill>
                  <a:srgbClr val="FDF700"/>
                </a:solidFill>
                <a:uFill>
                  <a:solidFill>
                    <a:srgbClr val="FDF700"/>
                  </a:solidFill>
                </a:uFill>
                <a:latin typeface="Trebuchet MS"/>
                <a:cs typeface="Trebuchet MS"/>
              </a:rPr>
              <a:t>github.com/djsissom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165" dirty="0">
                <a:solidFill>
                  <a:srgbClr val="FDF700"/>
                </a:solidFill>
                <a:latin typeface="Trebuchet MS"/>
                <a:cs typeface="Trebuchet MS"/>
              </a:rPr>
              <a:t>Go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bootcamp</a:t>
            </a:r>
            <a:r>
              <a:rPr sz="4200" spc="-39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25" dirty="0">
                <a:solidFill>
                  <a:srgbClr val="FDF700"/>
                </a:solidFill>
                <a:latin typeface="Trebuchet MS"/>
                <a:cs typeface="Trebuchet MS"/>
              </a:rPr>
              <a:t>repository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300">
              <a:latin typeface="Trebuchet MS"/>
              <a:cs typeface="Trebuchet MS"/>
            </a:endParaRPr>
          </a:p>
          <a:p>
            <a:pPr marL="12700" marR="382905">
              <a:lnSpc>
                <a:spcPts val="4800"/>
              </a:lnSpc>
            </a:pPr>
            <a:r>
              <a:rPr sz="4200" spc="-100" dirty="0">
                <a:solidFill>
                  <a:srgbClr val="FDF700"/>
                </a:solidFill>
                <a:latin typeface="Trebuchet MS"/>
                <a:cs typeface="Trebuchet MS"/>
              </a:rPr>
              <a:t>Click </a:t>
            </a:r>
            <a:r>
              <a:rPr sz="4200" spc="-25" dirty="0">
                <a:solidFill>
                  <a:srgbClr val="FDF700"/>
                </a:solidFill>
                <a:latin typeface="Trebuchet MS"/>
                <a:cs typeface="Trebuchet MS"/>
              </a:rPr>
              <a:t>"Clone </a:t>
            </a:r>
            <a:r>
              <a:rPr sz="4200" spc="40" dirty="0">
                <a:solidFill>
                  <a:srgbClr val="FDF700"/>
                </a:solidFill>
                <a:latin typeface="Trebuchet MS"/>
                <a:cs typeface="Trebuchet MS"/>
              </a:rPr>
              <a:t>or </a:t>
            </a:r>
            <a:r>
              <a:rPr sz="4200" spc="-50" dirty="0">
                <a:solidFill>
                  <a:srgbClr val="FDF700"/>
                </a:solidFill>
                <a:latin typeface="Trebuchet MS"/>
                <a:cs typeface="Trebuchet MS"/>
              </a:rPr>
              <a:t>Download"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button,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and </a:t>
            </a:r>
            <a:r>
              <a:rPr sz="4200" spc="-120" dirty="0">
                <a:solidFill>
                  <a:srgbClr val="FDF700"/>
                </a:solidFill>
                <a:latin typeface="Trebuchet MS"/>
                <a:cs typeface="Trebuchet MS"/>
              </a:rPr>
              <a:t>choose  </a:t>
            </a:r>
            <a:r>
              <a:rPr sz="4200" spc="-50" dirty="0">
                <a:solidFill>
                  <a:srgbClr val="FDF700"/>
                </a:solidFill>
                <a:latin typeface="Trebuchet MS"/>
                <a:cs typeface="Trebuchet MS"/>
              </a:rPr>
              <a:t>"Download</a:t>
            </a: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dirty="0">
                <a:solidFill>
                  <a:srgbClr val="FDF700"/>
                </a:solidFill>
                <a:latin typeface="Trebuchet MS"/>
                <a:cs typeface="Trebuchet MS"/>
              </a:rPr>
              <a:t>Zip"</a:t>
            </a:r>
            <a:endParaRPr sz="4200">
              <a:latin typeface="Trebuchet MS"/>
              <a:cs typeface="Trebuchet MS"/>
            </a:endParaRPr>
          </a:p>
          <a:p>
            <a:pPr marL="12700" marR="5080">
              <a:lnSpc>
                <a:spcPts val="9700"/>
              </a:lnSpc>
              <a:spcBef>
                <a:spcPts val="975"/>
              </a:spcBef>
            </a:pP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Scp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the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zip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your </a:t>
            </a: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vpac </a:t>
            </a:r>
            <a:r>
              <a:rPr sz="4200" spc="-170" dirty="0">
                <a:solidFill>
                  <a:srgbClr val="FDF700"/>
                </a:solidFill>
                <a:latin typeface="Trebuchet MS"/>
                <a:cs typeface="Trebuchet MS"/>
              </a:rPr>
              <a:t>home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  </a:t>
            </a:r>
            <a:r>
              <a:rPr sz="4200" spc="-145" dirty="0">
                <a:solidFill>
                  <a:srgbClr val="FDF700"/>
                </a:solidFill>
                <a:latin typeface="Trebuchet MS"/>
                <a:cs typeface="Trebuchet MS"/>
              </a:rPr>
              <a:t>Unzip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the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70" dirty="0">
                <a:solidFill>
                  <a:srgbClr val="FDF700"/>
                </a:solidFill>
                <a:latin typeface="Trebuchet MS"/>
                <a:cs typeface="Trebuchet MS"/>
              </a:rPr>
              <a:t>on 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your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laptop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(Mac)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and </a:t>
            </a:r>
            <a:r>
              <a:rPr sz="4200" spc="-70" dirty="0">
                <a:solidFill>
                  <a:srgbClr val="FDF700"/>
                </a:solidFill>
                <a:latin typeface="Trebuchet MS"/>
                <a:cs typeface="Trebuchet MS"/>
              </a:rPr>
              <a:t>on</a:t>
            </a:r>
            <a:r>
              <a:rPr sz="4200" spc="62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160" dirty="0">
                <a:solidFill>
                  <a:srgbClr val="FDF700"/>
                </a:solidFill>
                <a:latin typeface="Trebuchet MS"/>
                <a:cs typeface="Trebuchet MS"/>
              </a:rPr>
              <a:t>VPAC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4437" y="1105406"/>
            <a:ext cx="10234930" cy="788035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916045" marR="93980" indent="-2781300">
              <a:lnSpc>
                <a:spcPts val="4200"/>
              </a:lnSpc>
              <a:spcBef>
                <a:spcPts val="440"/>
              </a:spcBef>
            </a:pP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Setting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shell </a:t>
            </a:r>
            <a:r>
              <a:rPr sz="3700" spc="-95" dirty="0">
                <a:solidFill>
                  <a:srgbClr val="FDFEFE"/>
                </a:solidFill>
                <a:latin typeface="Trebuchet MS"/>
                <a:cs typeface="Trebuchet MS"/>
              </a:rPr>
              <a:t>(how </a:t>
            </a:r>
            <a:r>
              <a:rPr sz="3700" spc="-110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3700" spc="-240" dirty="0">
                <a:solidFill>
                  <a:srgbClr val="FDFEFE"/>
                </a:solidFill>
                <a:latin typeface="Trebuchet MS"/>
                <a:cs typeface="Trebuchet MS"/>
              </a:rPr>
              <a:t>interface </a:t>
            </a:r>
            <a:r>
              <a:rPr sz="3700" spc="-185" dirty="0">
                <a:solidFill>
                  <a:srgbClr val="FDFEFE"/>
                </a:solidFill>
                <a:latin typeface="Trebuchet MS"/>
                <a:cs typeface="Trebuchet MS"/>
              </a:rPr>
              <a:t>with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 </a:t>
            </a:r>
            <a:r>
              <a:rPr sz="3700" spc="-190" dirty="0">
                <a:solidFill>
                  <a:srgbClr val="FDFEFE"/>
                </a:solidFill>
                <a:latin typeface="Trebuchet MS"/>
                <a:cs typeface="Trebuchet MS"/>
              </a:rPr>
              <a:t>operating</a:t>
            </a:r>
            <a:r>
              <a:rPr sz="3700" spc="-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700" spc="-175" dirty="0">
                <a:solidFill>
                  <a:srgbClr val="FDFEFE"/>
                </a:solidFill>
                <a:latin typeface="Trebuchet MS"/>
                <a:cs typeface="Trebuchet MS"/>
              </a:rPr>
              <a:t>system)</a:t>
            </a: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070"/>
              </a:spcBef>
            </a:pPr>
            <a:r>
              <a:rPr sz="4200" spc="-25" dirty="0">
                <a:solidFill>
                  <a:srgbClr val="FDF700"/>
                </a:solidFill>
                <a:latin typeface="Trebuchet MS"/>
                <a:cs typeface="Trebuchet MS"/>
              </a:rPr>
              <a:t>What </a:t>
            </a:r>
            <a:r>
              <a:rPr sz="4200" spc="-130" dirty="0">
                <a:solidFill>
                  <a:srgbClr val="FDF700"/>
                </a:solidFill>
                <a:latin typeface="Trebuchet MS"/>
                <a:cs typeface="Trebuchet MS"/>
              </a:rPr>
              <a:t>does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`echo </a:t>
            </a: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$SHELL`</a:t>
            </a:r>
            <a:r>
              <a:rPr sz="4200" spc="1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return?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4200" spc="35" dirty="0">
                <a:solidFill>
                  <a:srgbClr val="FDF700"/>
                </a:solidFill>
                <a:latin typeface="Trebuchet MS"/>
                <a:cs typeface="Trebuchet MS"/>
              </a:rPr>
              <a:t>Mv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bashrc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~/.bashrc </a:t>
            </a:r>
            <a:r>
              <a:rPr sz="4200" spc="-325" dirty="0">
                <a:solidFill>
                  <a:srgbClr val="FDF700"/>
                </a:solidFill>
                <a:latin typeface="Trebuchet MS"/>
                <a:cs typeface="Trebuchet MS"/>
              </a:rPr>
              <a:t>(if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it </a:t>
            </a:r>
            <a:r>
              <a:rPr sz="4200" spc="-125" dirty="0">
                <a:solidFill>
                  <a:srgbClr val="FDF700"/>
                </a:solidFill>
                <a:latin typeface="Trebuchet MS"/>
                <a:cs typeface="Trebuchet MS"/>
              </a:rPr>
              <a:t>doesn't </a:t>
            </a:r>
            <a:r>
              <a:rPr sz="4200" spc="-185" dirty="0">
                <a:solidFill>
                  <a:srgbClr val="FDF700"/>
                </a:solidFill>
                <a:latin typeface="Trebuchet MS"/>
                <a:cs typeface="Trebuchet MS"/>
              </a:rPr>
              <a:t>exist</a:t>
            </a:r>
            <a:r>
              <a:rPr sz="4200" spc="4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yet...)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200" spc="-135" dirty="0">
                <a:solidFill>
                  <a:srgbClr val="FDF700"/>
                </a:solidFill>
                <a:latin typeface="Trebuchet MS"/>
                <a:cs typeface="Trebuchet MS"/>
              </a:rPr>
              <a:t>Less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.bashrc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220" dirty="0">
                <a:solidFill>
                  <a:srgbClr val="FDF700"/>
                </a:solidFill>
                <a:latin typeface="Trebuchet MS"/>
                <a:cs typeface="Trebuchet MS"/>
              </a:rPr>
              <a:t>read</a:t>
            </a:r>
            <a:r>
              <a:rPr sz="4200" spc="5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it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250">
              <a:latin typeface="Trebuchet MS"/>
              <a:cs typeface="Trebuchet MS"/>
            </a:endParaRPr>
          </a:p>
          <a:p>
            <a:pPr marL="535305" algn="ctr">
              <a:lnSpc>
                <a:spcPts val="5030"/>
              </a:lnSpc>
            </a:pPr>
            <a:r>
              <a:rPr sz="4300" spc="-125" dirty="0">
                <a:solidFill>
                  <a:srgbClr val="FDFEFE"/>
                </a:solidFill>
                <a:latin typeface="Trebuchet MS"/>
                <a:cs typeface="Trebuchet MS"/>
              </a:rPr>
              <a:t>source</a:t>
            </a:r>
            <a:r>
              <a:rPr sz="4300" spc="-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300" spc="-265" dirty="0">
                <a:solidFill>
                  <a:srgbClr val="FDFEFE"/>
                </a:solidFill>
                <a:latin typeface="Trebuchet MS"/>
                <a:cs typeface="Trebuchet MS"/>
              </a:rPr>
              <a:t>.bashrc</a:t>
            </a:r>
            <a:endParaRPr sz="4300">
              <a:latin typeface="Trebuchet MS"/>
              <a:cs typeface="Trebuchet MS"/>
            </a:endParaRPr>
          </a:p>
          <a:p>
            <a:pPr marL="829944" algn="ctr">
              <a:lnSpc>
                <a:spcPts val="5030"/>
              </a:lnSpc>
            </a:pPr>
            <a:r>
              <a:rPr sz="4300" spc="-270" dirty="0">
                <a:solidFill>
                  <a:srgbClr val="FDFEFE"/>
                </a:solidFill>
                <a:latin typeface="Trebuchet MS"/>
                <a:cs typeface="Trebuchet MS"/>
              </a:rPr>
              <a:t>will </a:t>
            </a:r>
            <a:r>
              <a:rPr sz="4300" spc="-125" dirty="0">
                <a:solidFill>
                  <a:srgbClr val="FDFEFE"/>
                </a:solidFill>
                <a:latin typeface="Trebuchet MS"/>
                <a:cs typeface="Trebuchet MS"/>
              </a:rPr>
              <a:t>run </a:t>
            </a:r>
            <a:r>
              <a:rPr sz="4300" spc="-254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300" spc="-360" dirty="0">
                <a:solidFill>
                  <a:srgbClr val="FDFEFE"/>
                </a:solidFill>
                <a:latin typeface="Trebuchet MS"/>
                <a:cs typeface="Trebuchet MS"/>
              </a:rPr>
              <a:t>file </a:t>
            </a:r>
            <a:r>
              <a:rPr sz="4300" spc="-280" dirty="0">
                <a:solidFill>
                  <a:srgbClr val="FDFEFE"/>
                </a:solidFill>
                <a:latin typeface="Trebuchet MS"/>
                <a:cs typeface="Trebuchet MS"/>
              </a:rPr>
              <a:t>and install </a:t>
            </a:r>
            <a:r>
              <a:rPr sz="4300" spc="-85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4300" spc="8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300" spc="-204" dirty="0">
                <a:solidFill>
                  <a:srgbClr val="FDFEFE"/>
                </a:solidFill>
                <a:latin typeface="Trebuchet MS"/>
                <a:cs typeface="Trebuchet MS"/>
              </a:rPr>
              <a:t>commands</a:t>
            </a:r>
            <a:endParaRPr sz="4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8600" y="590934"/>
            <a:ext cx="10638790" cy="2000885"/>
          </a:xfrm>
          <a:prstGeom prst="rect">
            <a:avLst/>
          </a:prstGeom>
        </p:spPr>
        <p:txBody>
          <a:bodyPr vert="horz" wrap="square" lIns="0" tIns="356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5"/>
              </a:spcBef>
            </a:pPr>
            <a:r>
              <a:rPr sz="4300" spc="8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4300" spc="-280" dirty="0">
                <a:solidFill>
                  <a:srgbClr val="FDFEFE"/>
                </a:solidFill>
                <a:latin typeface="Trebuchet MS"/>
                <a:cs typeface="Trebuchet MS"/>
              </a:rPr>
              <a:t>change </a:t>
            </a:r>
            <a:r>
              <a:rPr sz="4300" spc="-85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4300" spc="-265" dirty="0">
                <a:solidFill>
                  <a:srgbClr val="FDFEFE"/>
                </a:solidFill>
                <a:latin typeface="Trebuchet MS"/>
                <a:cs typeface="Trebuchet MS"/>
              </a:rPr>
              <a:t>.bashrc </a:t>
            </a:r>
            <a:r>
              <a:rPr sz="4300" spc="-640" dirty="0">
                <a:solidFill>
                  <a:srgbClr val="FDFEFE"/>
                </a:solidFill>
                <a:latin typeface="Trebuchet MS"/>
                <a:cs typeface="Trebuchet MS"/>
              </a:rPr>
              <a:t>, </a:t>
            </a:r>
            <a:r>
              <a:rPr sz="4300" spc="-125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4300" spc="-245" dirty="0">
                <a:solidFill>
                  <a:srgbClr val="FDFEFE"/>
                </a:solidFill>
                <a:latin typeface="Trebuchet MS"/>
                <a:cs typeface="Trebuchet MS"/>
              </a:rPr>
              <a:t>need </a:t>
            </a:r>
            <a:r>
              <a:rPr sz="4300" spc="-425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300" spc="-210" dirty="0">
                <a:solidFill>
                  <a:srgbClr val="FDFEFE"/>
                </a:solidFill>
                <a:latin typeface="Trebuchet MS"/>
                <a:cs typeface="Trebuchet MS"/>
              </a:rPr>
              <a:t>text</a:t>
            </a:r>
            <a:r>
              <a:rPr sz="4300" spc="-44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300" spc="-160" dirty="0">
                <a:solidFill>
                  <a:srgbClr val="FDFEFE"/>
                </a:solidFill>
                <a:latin typeface="Trebuchet MS"/>
                <a:cs typeface="Trebuchet MS"/>
              </a:rPr>
              <a:t>editor</a:t>
            </a:r>
            <a:endParaRPr sz="4300">
              <a:latin typeface="Trebuchet MS"/>
              <a:cs typeface="Trebuchet MS"/>
            </a:endParaRPr>
          </a:p>
          <a:p>
            <a:pPr marR="370205" algn="ctr">
              <a:lnSpc>
                <a:spcPct val="100000"/>
              </a:lnSpc>
              <a:spcBef>
                <a:spcPts val="2645"/>
              </a:spcBef>
            </a:pPr>
            <a:r>
              <a:rPr sz="4200" spc="-260" dirty="0">
                <a:solidFill>
                  <a:srgbClr val="FDF700"/>
                </a:solidFill>
                <a:latin typeface="Trebuchet MS"/>
                <a:cs typeface="Trebuchet MS"/>
              </a:rPr>
              <a:t>emacs </a:t>
            </a: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&lt;filename&gt;</a:t>
            </a:r>
            <a:r>
              <a:rPr sz="4200" spc="4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&amp;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6637" y="3309110"/>
            <a:ext cx="5332095" cy="4055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indent="-241300">
              <a:lnSpc>
                <a:spcPts val="3610"/>
              </a:lnSpc>
              <a:spcBef>
                <a:spcPts val="100"/>
              </a:spcBef>
              <a:buChar char="·"/>
              <a:tabLst>
                <a:tab pos="254000" algn="l"/>
              </a:tabLst>
            </a:pPr>
            <a:r>
              <a:rPr sz="3100" spc="-80" dirty="0">
                <a:solidFill>
                  <a:srgbClr val="00F400"/>
                </a:solidFill>
                <a:latin typeface="Trebuchet MS"/>
                <a:cs typeface="Trebuchet MS"/>
              </a:rPr>
              <a:t>Ctl-v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235" dirty="0">
                <a:solidFill>
                  <a:srgbClr val="00F400"/>
                </a:solidFill>
                <a:latin typeface="Trebuchet MS"/>
                <a:cs typeface="Trebuchet MS"/>
              </a:rPr>
              <a:t>page</a:t>
            </a:r>
            <a:r>
              <a:rPr sz="3100" spc="-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65" dirty="0">
                <a:solidFill>
                  <a:srgbClr val="00F400"/>
                </a:solidFill>
                <a:latin typeface="Trebuchet MS"/>
                <a:cs typeface="Trebuchet MS"/>
              </a:rPr>
              <a:t>up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504"/>
              </a:lnSpc>
              <a:buChar char="·"/>
              <a:tabLst>
                <a:tab pos="254000" algn="l"/>
              </a:tabLst>
            </a:pPr>
            <a:r>
              <a:rPr sz="3100" spc="-135" dirty="0">
                <a:solidFill>
                  <a:srgbClr val="00F400"/>
                </a:solidFill>
                <a:latin typeface="Trebuchet MS"/>
                <a:cs typeface="Trebuchet MS"/>
              </a:rPr>
              <a:t>Esc-v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235" dirty="0">
                <a:solidFill>
                  <a:srgbClr val="00F400"/>
                </a:solidFill>
                <a:latin typeface="Trebuchet MS"/>
                <a:cs typeface="Trebuchet MS"/>
              </a:rPr>
              <a:t>page</a:t>
            </a:r>
            <a:r>
              <a:rPr sz="3100" spc="5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85" dirty="0">
                <a:solidFill>
                  <a:srgbClr val="00F400"/>
                </a:solidFill>
                <a:latin typeface="Trebuchet MS"/>
                <a:cs typeface="Trebuchet MS"/>
              </a:rPr>
              <a:t>down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490"/>
              </a:lnSpc>
              <a:buChar char="·"/>
              <a:tabLst>
                <a:tab pos="254000" algn="l"/>
              </a:tabLst>
            </a:pPr>
            <a:r>
              <a:rPr sz="3100" spc="-75" dirty="0">
                <a:solidFill>
                  <a:srgbClr val="00F400"/>
                </a:solidFill>
                <a:latin typeface="Trebuchet MS"/>
                <a:cs typeface="Trebuchet MS"/>
              </a:rPr>
              <a:t>Ctl-n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next</a:t>
            </a:r>
            <a:r>
              <a:rPr sz="3100" spc="-1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00" dirty="0">
                <a:solidFill>
                  <a:srgbClr val="00F400"/>
                </a:solidFill>
                <a:latin typeface="Trebuchet MS"/>
                <a:cs typeface="Trebuchet MS"/>
              </a:rPr>
              <a:t>line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490"/>
              </a:lnSpc>
              <a:buChar char="·"/>
              <a:tabLst>
                <a:tab pos="254000" algn="l"/>
              </a:tabLst>
            </a:pPr>
            <a:r>
              <a:rPr sz="3100" spc="-85" dirty="0">
                <a:solidFill>
                  <a:srgbClr val="00F400"/>
                </a:solidFill>
                <a:latin typeface="Trebuchet MS"/>
                <a:cs typeface="Trebuchet MS"/>
              </a:rPr>
              <a:t>Ctl-p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14" dirty="0">
                <a:solidFill>
                  <a:srgbClr val="00F400"/>
                </a:solidFill>
                <a:latin typeface="Trebuchet MS"/>
                <a:cs typeface="Trebuchet MS"/>
              </a:rPr>
              <a:t>previous</a:t>
            </a:r>
            <a:r>
              <a:rPr sz="3100" spc="-1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00" dirty="0">
                <a:solidFill>
                  <a:srgbClr val="00F400"/>
                </a:solidFill>
                <a:latin typeface="Trebuchet MS"/>
                <a:cs typeface="Trebuchet MS"/>
              </a:rPr>
              <a:t>line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504"/>
              </a:lnSpc>
              <a:buChar char="·"/>
              <a:tabLst>
                <a:tab pos="254000" algn="l"/>
              </a:tabLst>
            </a:pPr>
            <a:r>
              <a:rPr sz="3100" spc="-65" dirty="0">
                <a:solidFill>
                  <a:srgbClr val="00F400"/>
                </a:solidFill>
                <a:latin typeface="Trebuchet MS"/>
                <a:cs typeface="Trebuchet MS"/>
              </a:rPr>
              <a:t>Esc-&lt;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10" dirty="0">
                <a:solidFill>
                  <a:srgbClr val="00F400"/>
                </a:solidFill>
                <a:latin typeface="Trebuchet MS"/>
                <a:cs typeface="Trebuchet MS"/>
              </a:rPr>
              <a:t>top </a:t>
            </a:r>
            <a:r>
              <a:rPr sz="3100" spc="-165" dirty="0">
                <a:solidFill>
                  <a:srgbClr val="00F400"/>
                </a:solidFill>
                <a:latin typeface="Trebuchet MS"/>
                <a:cs typeface="Trebuchet MS"/>
              </a:rPr>
              <a:t>of</a:t>
            </a:r>
            <a:r>
              <a:rPr sz="3100" spc="1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60" dirty="0">
                <a:solidFill>
                  <a:srgbClr val="00F400"/>
                </a:solidFill>
                <a:latin typeface="Trebuchet MS"/>
                <a:cs typeface="Trebuchet MS"/>
              </a:rPr>
              <a:t>file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504"/>
              </a:lnSpc>
              <a:buChar char="·"/>
              <a:tabLst>
                <a:tab pos="254000" algn="l"/>
              </a:tabLst>
            </a:pPr>
            <a:r>
              <a:rPr sz="3100" spc="-120" dirty="0">
                <a:solidFill>
                  <a:srgbClr val="00F400"/>
                </a:solidFill>
                <a:latin typeface="Trebuchet MS"/>
                <a:cs typeface="Trebuchet MS"/>
              </a:rPr>
              <a:t>Esc </a:t>
            </a:r>
            <a:r>
              <a:rPr sz="3100" spc="20" dirty="0">
                <a:solidFill>
                  <a:srgbClr val="00F400"/>
                </a:solidFill>
                <a:latin typeface="Trebuchet MS"/>
                <a:cs typeface="Trebuchet MS"/>
              </a:rPr>
              <a:t>-&gt;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10" dirty="0">
                <a:solidFill>
                  <a:srgbClr val="00F400"/>
                </a:solidFill>
                <a:latin typeface="Trebuchet MS"/>
                <a:cs typeface="Trebuchet MS"/>
              </a:rPr>
              <a:t>bottom </a:t>
            </a:r>
            <a:r>
              <a:rPr sz="3100" spc="-165" dirty="0">
                <a:solidFill>
                  <a:srgbClr val="00F400"/>
                </a:solidFill>
                <a:latin typeface="Trebuchet MS"/>
                <a:cs typeface="Trebuchet MS"/>
              </a:rPr>
              <a:t>of</a:t>
            </a:r>
            <a:r>
              <a:rPr sz="3100" spc="-3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60" dirty="0">
                <a:solidFill>
                  <a:srgbClr val="00F400"/>
                </a:solidFill>
                <a:latin typeface="Trebuchet MS"/>
                <a:cs typeface="Trebuchet MS"/>
              </a:rPr>
              <a:t>file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504"/>
              </a:lnSpc>
              <a:buChar char="·"/>
              <a:tabLst>
                <a:tab pos="254000" algn="l"/>
              </a:tabLst>
            </a:pPr>
            <a:r>
              <a:rPr sz="3100" spc="-125" dirty="0">
                <a:solidFill>
                  <a:srgbClr val="00F400"/>
                </a:solidFill>
                <a:latin typeface="Trebuchet MS"/>
                <a:cs typeface="Trebuchet MS"/>
              </a:rPr>
              <a:t>Esc-Esc-Esc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215" dirty="0">
                <a:solidFill>
                  <a:srgbClr val="00F400"/>
                </a:solidFill>
                <a:latin typeface="Trebuchet MS"/>
                <a:cs typeface="Trebuchet MS"/>
              </a:rPr>
              <a:t>get </a:t>
            </a:r>
            <a:r>
              <a:rPr sz="3100" spc="-100" dirty="0">
                <a:solidFill>
                  <a:srgbClr val="00F400"/>
                </a:solidFill>
                <a:latin typeface="Trebuchet MS"/>
                <a:cs typeface="Trebuchet MS"/>
              </a:rPr>
              <a:t>out </a:t>
            </a:r>
            <a:r>
              <a:rPr sz="3100" spc="-165" dirty="0">
                <a:solidFill>
                  <a:srgbClr val="00F400"/>
                </a:solidFill>
                <a:latin typeface="Trebuchet MS"/>
                <a:cs typeface="Trebuchet MS"/>
              </a:rPr>
              <a:t>of</a:t>
            </a:r>
            <a:r>
              <a:rPr sz="3100" spc="17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25" dirty="0">
                <a:solidFill>
                  <a:srgbClr val="00F400"/>
                </a:solidFill>
                <a:latin typeface="Trebuchet MS"/>
                <a:cs typeface="Trebuchet MS"/>
              </a:rPr>
              <a:t>hotkey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504"/>
              </a:lnSpc>
              <a:buChar char="·"/>
              <a:tabLst>
                <a:tab pos="254000" algn="l"/>
                <a:tab pos="1684020" algn="l"/>
              </a:tabLst>
            </a:pPr>
            <a:r>
              <a:rPr sz="3100" spc="5" dirty="0">
                <a:solidFill>
                  <a:srgbClr val="00F400"/>
                </a:solidFill>
                <a:latin typeface="Trebuchet MS"/>
                <a:cs typeface="Trebuchet MS"/>
              </a:rPr>
              <a:t>Ctl-X-S	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90" dirty="0">
                <a:solidFill>
                  <a:srgbClr val="00F400"/>
                </a:solidFill>
                <a:latin typeface="Trebuchet MS"/>
                <a:cs typeface="Trebuchet MS"/>
              </a:rPr>
              <a:t>save</a:t>
            </a:r>
            <a:r>
              <a:rPr sz="3100" spc="-1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60" dirty="0">
                <a:solidFill>
                  <a:srgbClr val="00F400"/>
                </a:solidFill>
                <a:latin typeface="Trebuchet MS"/>
                <a:cs typeface="Trebuchet MS"/>
              </a:rPr>
              <a:t>file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610"/>
              </a:lnSpc>
              <a:buChar char="·"/>
              <a:tabLst>
                <a:tab pos="254000" algn="l"/>
              </a:tabLst>
            </a:pPr>
            <a:r>
              <a:rPr sz="3100" spc="60" dirty="0">
                <a:solidFill>
                  <a:srgbClr val="00F400"/>
                </a:solidFill>
                <a:latin typeface="Trebuchet MS"/>
                <a:cs typeface="Trebuchet MS"/>
              </a:rPr>
              <a:t>Ctl-X-C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</a:t>
            </a:r>
            <a:r>
              <a:rPr sz="3100" spc="-21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85" dirty="0">
                <a:solidFill>
                  <a:srgbClr val="00F400"/>
                </a:solidFill>
                <a:latin typeface="Trebuchet MS"/>
                <a:cs typeface="Trebuchet MS"/>
              </a:rPr>
              <a:t>quit</a:t>
            </a:r>
            <a:endParaRPr sz="3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56500" y="3309110"/>
            <a:ext cx="5405755" cy="4055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220" indent="-241935">
              <a:lnSpc>
                <a:spcPts val="3610"/>
              </a:lnSpc>
              <a:spcBef>
                <a:spcPts val="100"/>
              </a:spcBef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65" dirty="0">
                <a:solidFill>
                  <a:srgbClr val="00F400"/>
                </a:solidFill>
                <a:latin typeface="Trebuchet MS"/>
                <a:cs typeface="Trebuchet MS"/>
              </a:rPr>
              <a:t>Ctl-k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95" dirty="0">
                <a:solidFill>
                  <a:srgbClr val="00F400"/>
                </a:solidFill>
                <a:latin typeface="Trebuchet MS"/>
                <a:cs typeface="Trebuchet MS"/>
              </a:rPr>
              <a:t>kill </a:t>
            </a:r>
            <a:r>
              <a:rPr sz="3100" spc="-310" dirty="0">
                <a:solidFill>
                  <a:srgbClr val="00F400"/>
                </a:solidFill>
                <a:latin typeface="Trebuchet MS"/>
                <a:cs typeface="Trebuchet MS"/>
              </a:rPr>
              <a:t>a</a:t>
            </a:r>
            <a:r>
              <a:rPr sz="3100" spc="9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00" dirty="0">
                <a:solidFill>
                  <a:srgbClr val="00F400"/>
                </a:solidFill>
                <a:latin typeface="Trebuchet MS"/>
                <a:cs typeface="Trebuchet MS"/>
              </a:rPr>
              <a:t>line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504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80" dirty="0">
                <a:solidFill>
                  <a:srgbClr val="00F400"/>
                </a:solidFill>
                <a:latin typeface="Trebuchet MS"/>
                <a:cs typeface="Trebuchet MS"/>
              </a:rPr>
              <a:t>Ctl-y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95" dirty="0">
                <a:solidFill>
                  <a:srgbClr val="00F400"/>
                </a:solidFill>
                <a:latin typeface="Trebuchet MS"/>
                <a:cs typeface="Trebuchet MS"/>
              </a:rPr>
              <a:t>paste</a:t>
            </a:r>
            <a:r>
              <a:rPr sz="3100" spc="-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00" dirty="0">
                <a:solidFill>
                  <a:srgbClr val="00F400"/>
                </a:solidFill>
                <a:latin typeface="Trebuchet MS"/>
                <a:cs typeface="Trebuchet MS"/>
              </a:rPr>
              <a:t>line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490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120" dirty="0">
                <a:solidFill>
                  <a:srgbClr val="00F400"/>
                </a:solidFill>
                <a:latin typeface="Trebuchet MS"/>
                <a:cs typeface="Trebuchet MS"/>
              </a:rPr>
              <a:t>Esc </a:t>
            </a:r>
            <a:r>
              <a:rPr sz="3100" spc="45" dirty="0">
                <a:solidFill>
                  <a:srgbClr val="00F400"/>
                </a:solidFill>
                <a:latin typeface="Trebuchet MS"/>
                <a:cs typeface="Trebuchet MS"/>
              </a:rPr>
              <a:t>-%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query</a:t>
            </a:r>
            <a:r>
              <a:rPr sz="3100" spc="-9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85" dirty="0">
                <a:solidFill>
                  <a:srgbClr val="00F400"/>
                </a:solidFill>
                <a:latin typeface="Trebuchet MS"/>
                <a:cs typeface="Trebuchet MS"/>
              </a:rPr>
              <a:t>replace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490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50" dirty="0">
                <a:solidFill>
                  <a:srgbClr val="00F400"/>
                </a:solidFill>
                <a:latin typeface="Trebuchet MS"/>
                <a:cs typeface="Trebuchet MS"/>
              </a:rPr>
              <a:t>Ctl-x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( -- </a:t>
            </a:r>
            <a:r>
              <a:rPr sz="3100" spc="-150" dirty="0">
                <a:solidFill>
                  <a:srgbClr val="00F400"/>
                </a:solidFill>
                <a:latin typeface="Trebuchet MS"/>
                <a:cs typeface="Trebuchet MS"/>
              </a:rPr>
              <a:t>start</a:t>
            </a:r>
            <a:r>
              <a:rPr sz="3100" spc="2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25" dirty="0">
                <a:solidFill>
                  <a:srgbClr val="00F400"/>
                </a:solidFill>
                <a:latin typeface="Trebuchet MS"/>
                <a:cs typeface="Trebuchet MS"/>
              </a:rPr>
              <a:t>macro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504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50" dirty="0">
                <a:solidFill>
                  <a:srgbClr val="00F400"/>
                </a:solidFill>
                <a:latin typeface="Trebuchet MS"/>
                <a:cs typeface="Trebuchet MS"/>
              </a:rPr>
              <a:t>Ctl-x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) -- </a:t>
            </a:r>
            <a:r>
              <a:rPr sz="3100" spc="-170" dirty="0">
                <a:solidFill>
                  <a:srgbClr val="00F400"/>
                </a:solidFill>
                <a:latin typeface="Trebuchet MS"/>
                <a:cs typeface="Trebuchet MS"/>
              </a:rPr>
              <a:t>end</a:t>
            </a:r>
            <a:r>
              <a:rPr sz="3100" spc="1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25" dirty="0">
                <a:solidFill>
                  <a:srgbClr val="00F400"/>
                </a:solidFill>
                <a:latin typeface="Trebuchet MS"/>
                <a:cs typeface="Trebuchet MS"/>
              </a:rPr>
              <a:t>macro</a:t>
            </a:r>
            <a:endParaRPr sz="3100">
              <a:latin typeface="Trebuchet MS"/>
              <a:cs typeface="Trebuchet MS"/>
            </a:endParaRPr>
          </a:p>
          <a:p>
            <a:pPr marL="121920">
              <a:lnSpc>
                <a:spcPts val="3504"/>
              </a:lnSpc>
            </a:pPr>
            <a:r>
              <a:rPr sz="3100" spc="-215" dirty="0">
                <a:solidFill>
                  <a:srgbClr val="00F400"/>
                </a:solidFill>
                <a:latin typeface="Trebuchet MS"/>
                <a:cs typeface="Trebuchet MS"/>
              </a:rPr>
              <a:t>Example: </a:t>
            </a:r>
            <a:r>
              <a:rPr sz="3100" spc="-65" dirty="0">
                <a:solidFill>
                  <a:srgbClr val="00F400"/>
                </a:solidFill>
                <a:latin typeface="Trebuchet MS"/>
                <a:cs typeface="Trebuchet MS"/>
              </a:rPr>
              <a:t>Ctl-x( </a:t>
            </a:r>
            <a:r>
              <a:rPr sz="3100" spc="-75" dirty="0">
                <a:solidFill>
                  <a:srgbClr val="00F400"/>
                </a:solidFill>
                <a:latin typeface="Trebuchet MS"/>
                <a:cs typeface="Trebuchet MS"/>
              </a:rPr>
              <a:t>Ctl-n Ctl-n</a:t>
            </a:r>
            <a:r>
              <a:rPr sz="3100" spc="3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50" dirty="0">
                <a:solidFill>
                  <a:srgbClr val="00F400"/>
                </a:solidFill>
                <a:latin typeface="Trebuchet MS"/>
                <a:cs typeface="Trebuchet MS"/>
              </a:rPr>
              <a:t>Ctl-x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504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50" dirty="0">
                <a:solidFill>
                  <a:srgbClr val="00F400"/>
                </a:solidFill>
                <a:latin typeface="Trebuchet MS"/>
                <a:cs typeface="Trebuchet MS"/>
              </a:rPr>
              <a:t>Ctl-x </a:t>
            </a:r>
            <a:r>
              <a:rPr sz="3100" spc="-210" dirty="0">
                <a:solidFill>
                  <a:srgbClr val="00F400"/>
                </a:solidFill>
                <a:latin typeface="Trebuchet MS"/>
                <a:cs typeface="Trebuchet MS"/>
              </a:rPr>
              <a:t>e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65" dirty="0">
                <a:solidFill>
                  <a:srgbClr val="00F400"/>
                </a:solidFill>
                <a:latin typeface="Trebuchet MS"/>
                <a:cs typeface="Trebuchet MS"/>
              </a:rPr>
              <a:t>execute</a:t>
            </a:r>
            <a:r>
              <a:rPr sz="3100" spc="10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25" dirty="0">
                <a:solidFill>
                  <a:srgbClr val="00F400"/>
                </a:solidFill>
                <a:latin typeface="Trebuchet MS"/>
                <a:cs typeface="Trebuchet MS"/>
              </a:rPr>
              <a:t>macro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504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Esc-num -- </a:t>
            </a:r>
            <a:r>
              <a:rPr sz="3100" spc="-55" dirty="0">
                <a:solidFill>
                  <a:srgbClr val="00F400"/>
                </a:solidFill>
                <a:latin typeface="Trebuchet MS"/>
                <a:cs typeface="Trebuchet MS"/>
              </a:rPr>
              <a:t>do </a:t>
            </a:r>
            <a:r>
              <a:rPr sz="3100" spc="-160" dirty="0">
                <a:solidFill>
                  <a:srgbClr val="00F400"/>
                </a:solidFill>
                <a:latin typeface="Trebuchet MS"/>
                <a:cs typeface="Trebuchet MS"/>
              </a:rPr>
              <a:t>num</a:t>
            </a:r>
            <a:r>
              <a:rPr sz="3100" spc="2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00F400"/>
                </a:solidFill>
                <a:latin typeface="Trebuchet MS"/>
                <a:cs typeface="Trebuchet MS"/>
              </a:rPr>
              <a:t>times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610"/>
              </a:lnSpc>
              <a:buClr>
                <a:srgbClr val="000000"/>
              </a:buClr>
              <a:buChar char="·"/>
              <a:tabLst>
                <a:tab pos="254000" algn="l"/>
                <a:tab pos="1207770" algn="l"/>
              </a:tabLst>
            </a:pPr>
            <a:r>
              <a:rPr sz="3100" spc="-200" dirty="0">
                <a:solidFill>
                  <a:srgbClr val="00F400"/>
                </a:solidFill>
                <a:latin typeface="Trebuchet MS"/>
                <a:cs typeface="Trebuchet MS"/>
              </a:rPr>
              <a:t>Ctl-/	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</a:t>
            </a:r>
            <a:r>
              <a:rPr sz="3100" spc="-8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00" dirty="0">
                <a:solidFill>
                  <a:srgbClr val="00F400"/>
                </a:solidFill>
                <a:latin typeface="Trebuchet MS"/>
                <a:cs typeface="Trebuchet MS"/>
              </a:rPr>
              <a:t>undo</a:t>
            </a:r>
            <a:endParaRPr sz="31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7387" y="7599171"/>
            <a:ext cx="11530965" cy="1830070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38100" marR="30480" algn="ctr">
              <a:lnSpc>
                <a:spcPct val="71000"/>
              </a:lnSpc>
              <a:spcBef>
                <a:spcPts val="1490"/>
              </a:spcBef>
            </a:pPr>
            <a:r>
              <a:rPr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Practice: </a:t>
            </a:r>
            <a:r>
              <a:rPr sz="4000" i="1" spc="-265" dirty="0">
                <a:solidFill>
                  <a:srgbClr val="FDFEFE"/>
                </a:solidFill>
                <a:latin typeface="Trebuchet MS"/>
                <a:cs typeface="Trebuchet MS"/>
              </a:rPr>
              <a:t>Open </a:t>
            </a:r>
            <a:r>
              <a:rPr sz="4000" i="1" spc="-225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000" i="1" spc="-415" dirty="0">
                <a:solidFill>
                  <a:srgbClr val="FDFEFE"/>
                </a:solidFill>
                <a:latin typeface="Trebuchet MS"/>
                <a:cs typeface="Trebuchet MS"/>
              </a:rPr>
              <a:t>new </a:t>
            </a:r>
            <a:r>
              <a:rPr sz="4000" i="1" spc="-484" dirty="0">
                <a:solidFill>
                  <a:srgbClr val="FDFEFE"/>
                </a:solidFill>
                <a:latin typeface="Trebuchet MS"/>
                <a:cs typeface="Trebuchet MS"/>
              </a:rPr>
              <a:t>file </a:t>
            </a:r>
            <a:r>
              <a:rPr sz="4000" i="1" spc="-395" dirty="0">
                <a:solidFill>
                  <a:srgbClr val="FDFEFE"/>
                </a:solidFill>
                <a:latin typeface="Trebuchet MS"/>
                <a:cs typeface="Trebuchet MS"/>
              </a:rPr>
              <a:t>called </a:t>
            </a:r>
            <a:r>
              <a:rPr sz="4000" i="1" spc="-465" dirty="0">
                <a:solidFill>
                  <a:srgbClr val="FDFEFE"/>
                </a:solidFill>
                <a:latin typeface="Trebuchet MS"/>
                <a:cs typeface="Trebuchet MS"/>
              </a:rPr>
              <a:t>‘motivation’ </a:t>
            </a:r>
            <a:r>
              <a:rPr sz="4000" i="1" spc="-300" dirty="0">
                <a:solidFill>
                  <a:srgbClr val="FDFEFE"/>
                </a:solidFill>
                <a:latin typeface="Trebuchet MS"/>
                <a:cs typeface="Trebuchet MS"/>
              </a:rPr>
              <a:t>and </a:t>
            </a:r>
            <a:r>
              <a:rPr sz="4000" i="1" spc="-475" dirty="0">
                <a:solidFill>
                  <a:srgbClr val="FDFEFE"/>
                </a:solidFill>
                <a:latin typeface="Trebuchet MS"/>
                <a:cs typeface="Trebuchet MS"/>
              </a:rPr>
              <a:t>write </a:t>
            </a:r>
            <a:r>
              <a:rPr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‘I </a:t>
            </a:r>
            <a:r>
              <a:rPr sz="4000" i="1" spc="-440" dirty="0">
                <a:solidFill>
                  <a:srgbClr val="FDFEFE"/>
                </a:solidFill>
                <a:latin typeface="Trebuchet MS"/>
                <a:cs typeface="Trebuchet MS"/>
              </a:rPr>
              <a:t>love  </a:t>
            </a:r>
            <a:r>
              <a:rPr sz="4000" i="1" spc="-300" dirty="0">
                <a:solidFill>
                  <a:srgbClr val="FDFEFE"/>
                </a:solidFill>
                <a:latin typeface="Trebuchet MS"/>
                <a:cs typeface="Trebuchet MS"/>
              </a:rPr>
              <a:t>emacs </a:t>
            </a:r>
            <a:r>
              <a:rPr sz="4000" i="1" spc="-480" dirty="0">
                <a:solidFill>
                  <a:srgbClr val="FDFEFE"/>
                </a:solidFill>
                <a:latin typeface="Trebuchet MS"/>
                <a:cs typeface="Trebuchet MS"/>
              </a:rPr>
              <a:t>with </a:t>
            </a:r>
            <a:r>
              <a:rPr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my </a:t>
            </a:r>
            <a:r>
              <a:rPr sz="4000" i="1" spc="-434" dirty="0">
                <a:solidFill>
                  <a:srgbClr val="FDFEFE"/>
                </a:solidFill>
                <a:latin typeface="Trebuchet MS"/>
                <a:cs typeface="Trebuchet MS"/>
              </a:rPr>
              <a:t>whole </a:t>
            </a:r>
            <a:r>
              <a:rPr sz="4000" i="1" spc="-445" dirty="0">
                <a:solidFill>
                  <a:srgbClr val="FDFEFE"/>
                </a:solidFill>
                <a:latin typeface="Trebuchet MS"/>
                <a:cs typeface="Trebuchet MS"/>
              </a:rPr>
              <a:t>heart!’ </a:t>
            </a:r>
            <a:r>
              <a:rPr sz="3200" i="1" spc="-1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r>
              <a:rPr sz="2400" i="1" spc="-15" baseline="24305" dirty="0">
                <a:solidFill>
                  <a:srgbClr val="FDFEFE"/>
                </a:solidFill>
                <a:latin typeface="Trebuchet MS"/>
                <a:cs typeface="Trebuchet MS"/>
              </a:rPr>
              <a:t>16 </a:t>
            </a:r>
            <a:r>
              <a:rPr sz="4000" i="1" spc="-450" dirty="0">
                <a:solidFill>
                  <a:srgbClr val="FDFEFE"/>
                </a:solidFill>
                <a:latin typeface="Trebuchet MS"/>
                <a:cs typeface="Trebuchet MS"/>
              </a:rPr>
              <a:t>times. </a:t>
            </a:r>
            <a:r>
              <a:rPr sz="4000" i="1" spc="-409" dirty="0">
                <a:solidFill>
                  <a:srgbClr val="FDFEFE"/>
                </a:solidFill>
                <a:latin typeface="Trebuchet MS"/>
                <a:cs typeface="Trebuchet MS"/>
              </a:rPr>
              <a:t>Then, </a:t>
            </a:r>
            <a:r>
              <a:rPr sz="4000" i="1" spc="-365" dirty="0">
                <a:solidFill>
                  <a:srgbClr val="FDFEFE"/>
                </a:solidFill>
                <a:latin typeface="Trebuchet MS"/>
                <a:cs typeface="Trebuchet MS"/>
              </a:rPr>
              <a:t>replace</a:t>
            </a:r>
            <a:r>
              <a:rPr sz="4000" i="1" spc="-68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000" i="1" spc="-475" dirty="0">
                <a:solidFill>
                  <a:srgbClr val="FDFEFE"/>
                </a:solidFill>
                <a:latin typeface="Trebuchet MS"/>
                <a:cs typeface="Trebuchet MS"/>
              </a:rPr>
              <a:t>‘heart’</a:t>
            </a:r>
            <a:endParaRPr sz="4000">
              <a:latin typeface="Trebuchet MS"/>
              <a:cs typeface="Trebuchet MS"/>
            </a:endParaRPr>
          </a:p>
          <a:p>
            <a:pPr marR="104775" algn="ctr">
              <a:lnSpc>
                <a:spcPct val="100000"/>
              </a:lnSpc>
              <a:spcBef>
                <a:spcPts val="1200"/>
              </a:spcBef>
            </a:pPr>
            <a:r>
              <a:rPr sz="4000" i="1" spc="-480" dirty="0">
                <a:solidFill>
                  <a:srgbClr val="FDFEFE"/>
                </a:solidFill>
                <a:latin typeface="Trebuchet MS"/>
                <a:cs typeface="Trebuchet MS"/>
              </a:rPr>
              <a:t>with ‘mind’ </a:t>
            </a:r>
            <a:r>
              <a:rPr sz="4000" i="1" spc="-340" dirty="0">
                <a:solidFill>
                  <a:srgbClr val="FDFEFE"/>
                </a:solidFill>
                <a:latin typeface="Trebuchet MS"/>
                <a:cs typeface="Trebuchet MS"/>
              </a:rPr>
              <a:t>on </a:t>
            </a:r>
            <a:r>
              <a:rPr sz="4000" i="1" spc="-434" dirty="0">
                <a:solidFill>
                  <a:srgbClr val="FDFEFE"/>
                </a:solidFill>
                <a:latin typeface="Trebuchet MS"/>
                <a:cs typeface="Trebuchet MS"/>
              </a:rPr>
              <a:t>every </a:t>
            </a:r>
            <a:r>
              <a:rPr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other</a:t>
            </a:r>
            <a:r>
              <a:rPr sz="4000" i="1" spc="-2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000" i="1" spc="-484" dirty="0">
                <a:solidFill>
                  <a:srgbClr val="FDFEFE"/>
                </a:solidFill>
                <a:latin typeface="Trebuchet MS"/>
                <a:cs typeface="Trebuchet MS"/>
              </a:rPr>
              <a:t>line.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4437" y="1650999"/>
            <a:ext cx="9945370" cy="34975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4845">
              <a:lnSpc>
                <a:spcPct val="100000"/>
              </a:lnSpc>
              <a:spcBef>
                <a:spcPts val="100"/>
              </a:spcBef>
            </a:pP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Editing </a:t>
            </a:r>
            <a:r>
              <a:rPr sz="3700" spc="-180" dirty="0">
                <a:solidFill>
                  <a:srgbClr val="FDFEFE"/>
                </a:solidFill>
                <a:latin typeface="Trebuchet MS"/>
                <a:cs typeface="Trebuchet MS"/>
              </a:rPr>
              <a:t>text </a:t>
            </a:r>
            <a:r>
              <a:rPr sz="3700" spc="-260" dirty="0">
                <a:solidFill>
                  <a:srgbClr val="FDFEFE"/>
                </a:solidFill>
                <a:latin typeface="Trebuchet MS"/>
                <a:cs typeface="Trebuchet MS"/>
              </a:rPr>
              <a:t>files </a:t>
            </a:r>
            <a:r>
              <a:rPr sz="3700" spc="-185" dirty="0">
                <a:solidFill>
                  <a:srgbClr val="FDFEFE"/>
                </a:solidFill>
                <a:latin typeface="Trebuchet MS"/>
                <a:cs typeface="Trebuchet MS"/>
              </a:rPr>
              <a:t>with</a:t>
            </a:r>
            <a:r>
              <a:rPr sz="3700" spc="28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700" spc="-135" dirty="0">
                <a:solidFill>
                  <a:srgbClr val="FDFEFE"/>
                </a:solidFill>
                <a:latin typeface="Trebuchet MS"/>
                <a:cs typeface="Trebuchet MS"/>
              </a:rPr>
              <a:t>Vim</a:t>
            </a: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170"/>
              </a:spcBef>
            </a:pPr>
            <a:r>
              <a:rPr sz="4200" spc="-215" dirty="0">
                <a:solidFill>
                  <a:srgbClr val="FDF700"/>
                </a:solidFill>
                <a:latin typeface="Trebuchet MS"/>
                <a:cs typeface="Trebuchet MS"/>
              </a:rPr>
              <a:t>Set </a:t>
            </a:r>
            <a:r>
              <a:rPr sz="4200" spc="-220" dirty="0">
                <a:solidFill>
                  <a:srgbClr val="FDF700"/>
                </a:solidFill>
                <a:latin typeface="Trebuchet MS"/>
                <a:cs typeface="Trebuchet MS"/>
              </a:rPr>
              <a:t>up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vim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files </a:t>
            </a:r>
            <a:r>
              <a:rPr sz="4200" spc="-180" dirty="0">
                <a:solidFill>
                  <a:srgbClr val="FDF700"/>
                </a:solidFill>
                <a:latin typeface="Trebuchet MS"/>
                <a:cs typeface="Trebuchet MS"/>
              </a:rPr>
              <a:t>(dark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terminal</a:t>
            </a:r>
            <a:r>
              <a:rPr sz="4200" spc="53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recommended)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4200" spc="70" dirty="0">
                <a:solidFill>
                  <a:srgbClr val="FDF700"/>
                </a:solidFill>
                <a:latin typeface="Trebuchet MS"/>
                <a:cs typeface="Trebuchet MS"/>
              </a:rPr>
              <a:t>$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vim</a:t>
            </a: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.bashrc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0937" y="5943091"/>
            <a:ext cx="5275580" cy="976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</a:pPr>
            <a:r>
              <a:rPr sz="2400" spc="15" dirty="0">
                <a:solidFill>
                  <a:srgbClr val="FDF700"/>
                </a:solidFill>
                <a:latin typeface="Trebuchet MS"/>
                <a:cs typeface="Trebuchet MS"/>
              </a:rPr>
              <a:t>More </a:t>
            </a:r>
            <a:r>
              <a:rPr sz="2400" spc="-120" dirty="0">
                <a:solidFill>
                  <a:srgbClr val="FDF700"/>
                </a:solidFill>
                <a:latin typeface="Trebuchet MS"/>
                <a:cs typeface="Trebuchet MS"/>
              </a:rPr>
              <a:t>slides </a:t>
            </a:r>
            <a:r>
              <a:rPr sz="2400" spc="-195" dirty="0">
                <a:solidFill>
                  <a:srgbClr val="FDF700"/>
                </a:solidFill>
                <a:latin typeface="Trebuchet MS"/>
                <a:cs typeface="Trebuchet MS"/>
              </a:rPr>
              <a:t>at</a:t>
            </a:r>
            <a:r>
              <a:rPr sz="2400" spc="-5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2400" u="sng" spc="-200" dirty="0">
                <a:solidFill>
                  <a:srgbClr val="FDF700"/>
                </a:solidFill>
                <a:uFill>
                  <a:solidFill>
                    <a:srgbClr val="FDF700"/>
                  </a:solidFill>
                </a:uFill>
                <a:latin typeface="Trebuchet MS"/>
                <a:cs typeface="Trebuchet MS"/>
              </a:rPr>
              <a:t>https://</a:t>
            </a:r>
            <a:r>
              <a:rPr sz="2400" u="sng" spc="-200" dirty="0">
                <a:solidFill>
                  <a:srgbClr val="FDF700"/>
                </a:solidFill>
                <a:uFill>
                  <a:solidFill>
                    <a:srgbClr val="FDF700"/>
                  </a:solidFill>
                </a:uFill>
                <a:latin typeface="Trebuchet MS"/>
                <a:cs typeface="Trebuchet MS"/>
                <a:hlinkClick r:id="rId2"/>
              </a:rPr>
              <a:t>www.slideshare.net/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sz="2400" u="sng" spc="-125" dirty="0">
                <a:solidFill>
                  <a:srgbClr val="FDF700"/>
                </a:solidFill>
                <a:uFill>
                  <a:solidFill>
                    <a:srgbClr val="FDF700"/>
                  </a:solidFill>
                </a:uFill>
                <a:latin typeface="Trebuchet MS"/>
                <a:cs typeface="Trebuchet MS"/>
              </a:rPr>
              <a:t>brandonliu/introduction-to-vim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7543292"/>
            <a:ext cx="5172710" cy="127508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459"/>
              </a:spcBef>
            </a:pPr>
            <a:r>
              <a:rPr sz="4200" spc="-1025" dirty="0">
                <a:solidFill>
                  <a:srgbClr val="FDF700"/>
                </a:solidFill>
                <a:latin typeface="Trebuchet MS"/>
                <a:cs typeface="Trebuchet MS"/>
              </a:rPr>
              <a:t>/ </a:t>
            </a:r>
            <a:r>
              <a:rPr sz="4200" spc="-185" dirty="0">
                <a:solidFill>
                  <a:srgbClr val="FDF700"/>
                </a:solidFill>
                <a:latin typeface="Trebuchet MS"/>
                <a:cs typeface="Trebuchet MS"/>
              </a:rPr>
              <a:t>-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search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and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n/N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 </a:t>
            </a:r>
            <a:r>
              <a:rPr sz="4200" spc="-305" dirty="0">
                <a:solidFill>
                  <a:srgbClr val="FDF700"/>
                </a:solidFill>
                <a:latin typeface="Trebuchet MS"/>
                <a:cs typeface="Trebuchet MS"/>
              </a:rPr>
              <a:t>navigate </a:t>
            </a: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search</a:t>
            </a:r>
            <a:r>
              <a:rPr sz="4200" spc="8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75" dirty="0">
                <a:solidFill>
                  <a:srgbClr val="FDF700"/>
                </a:solidFill>
                <a:latin typeface="Trebuchet MS"/>
                <a:cs typeface="Trebuchet MS"/>
              </a:rPr>
              <a:t>results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97941" y="4957015"/>
            <a:ext cx="6125044" cy="4593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13350" y="6593306"/>
            <a:ext cx="1289050" cy="353060"/>
          </a:xfrm>
          <a:custGeom>
            <a:avLst/>
            <a:gdLst/>
            <a:ahLst/>
            <a:cxnLst/>
            <a:rect l="l" t="t" r="r" b="b"/>
            <a:pathLst>
              <a:path w="1289050" h="353059">
                <a:moveTo>
                  <a:pt x="1112583" y="0"/>
                </a:moveTo>
                <a:lnTo>
                  <a:pt x="1112583" y="88226"/>
                </a:lnTo>
                <a:lnTo>
                  <a:pt x="0" y="88226"/>
                </a:lnTo>
                <a:lnTo>
                  <a:pt x="0" y="264693"/>
                </a:lnTo>
                <a:lnTo>
                  <a:pt x="1112583" y="264693"/>
                </a:lnTo>
                <a:lnTo>
                  <a:pt x="1112583" y="352920"/>
                </a:lnTo>
                <a:lnTo>
                  <a:pt x="1289050" y="176466"/>
                </a:lnTo>
                <a:lnTo>
                  <a:pt x="1112583" y="0"/>
                </a:lnTo>
                <a:close/>
              </a:path>
            </a:pathLst>
          </a:custGeom>
          <a:solidFill>
            <a:srgbClr val="FFA29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1CFA7D1A-BF43-B445-B3EC-D017CF24D47C}"/>
              </a:ext>
            </a:extLst>
          </p:cNvPr>
          <p:cNvSpPr txBox="1"/>
          <p:nvPr/>
        </p:nvSpPr>
        <p:spPr>
          <a:xfrm>
            <a:off x="3149600" y="685800"/>
            <a:ext cx="784860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855" dirty="0">
                <a:solidFill>
                  <a:srgbClr val="FFFFFF"/>
                </a:solidFill>
                <a:latin typeface="Arial"/>
                <a:cs typeface="Arial"/>
              </a:rPr>
              <a:t>Bash</a:t>
            </a:r>
            <a:r>
              <a:rPr sz="8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400" spc="-430" dirty="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r>
              <a:rPr lang="en-US" sz="8400" spc="-430" dirty="0">
                <a:solidFill>
                  <a:srgbClr val="FFFFFF"/>
                </a:solidFill>
                <a:latin typeface="Arial"/>
                <a:cs typeface="Arial"/>
              </a:rPr>
              <a:t> online</a:t>
            </a:r>
            <a:endParaRPr sz="8400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813DE5-AF7C-C649-9E32-ECD890B464A2}"/>
              </a:ext>
            </a:extLst>
          </p:cNvPr>
          <p:cNvSpPr txBox="1"/>
          <p:nvPr/>
        </p:nvSpPr>
        <p:spPr>
          <a:xfrm>
            <a:off x="711200" y="4166374"/>
            <a:ext cx="86321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https://</a:t>
            </a:r>
            <a:r>
              <a:rPr lang="en-US" sz="4000" dirty="0" err="1">
                <a:solidFill>
                  <a:schemeClr val="bg1"/>
                </a:solidFill>
              </a:rPr>
              <a:t>tinyurl.com</a:t>
            </a:r>
            <a:r>
              <a:rPr lang="en-US" sz="4000" dirty="0">
                <a:solidFill>
                  <a:schemeClr val="bg1"/>
                </a:solidFill>
              </a:rPr>
              <a:t>/terminalproject2021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59EC5-2608-7845-A2A1-985E8DF60032}"/>
              </a:ext>
            </a:extLst>
          </p:cNvPr>
          <p:cNvSpPr txBox="1"/>
          <p:nvPr/>
        </p:nvSpPr>
        <p:spPr>
          <a:xfrm>
            <a:off x="863600" y="5691257"/>
            <a:ext cx="749506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Open Terminal on your Mac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Download shell-lesson-</a:t>
            </a:r>
            <a:r>
              <a:rPr lang="en-US" sz="4000" dirty="0" err="1">
                <a:solidFill>
                  <a:schemeClr val="bg1"/>
                </a:solidFill>
              </a:rPr>
              <a:t>data.zip</a:t>
            </a:r>
            <a:endParaRPr lang="en-US" sz="4000" dirty="0">
              <a:solidFill>
                <a:schemeClr val="bg1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https://</a:t>
            </a:r>
            <a:r>
              <a:rPr lang="en-US" sz="4000" dirty="0" err="1">
                <a:solidFill>
                  <a:schemeClr val="bg1"/>
                </a:solidFill>
              </a:rPr>
              <a:t>tinyurl.com</a:t>
            </a:r>
            <a:r>
              <a:rPr lang="en-US" sz="4000" dirty="0">
                <a:solidFill>
                  <a:schemeClr val="bg1"/>
                </a:solidFill>
              </a:rPr>
              <a:t>/</a:t>
            </a:r>
            <a:r>
              <a:rPr lang="en-US" sz="4000" dirty="0" err="1">
                <a:solidFill>
                  <a:schemeClr val="bg1"/>
                </a:solidFill>
              </a:rPr>
              <a:t>shelldata</a:t>
            </a:r>
            <a:r>
              <a:rPr lang="en-US" sz="4000" dirty="0">
                <a:solidFill>
                  <a:schemeClr val="bg1"/>
                </a:solidFill>
              </a:rPr>
              <a:t>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Save it on your Desktop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FA345-B6C2-624E-9E01-354B33F2AF95}"/>
              </a:ext>
            </a:extLst>
          </p:cNvPr>
          <p:cNvSpPr txBox="1"/>
          <p:nvPr/>
        </p:nvSpPr>
        <p:spPr>
          <a:xfrm>
            <a:off x="13235940" y="29032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195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06900" y="1499107"/>
            <a:ext cx="42468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80" dirty="0">
                <a:solidFill>
                  <a:srgbClr val="FDFEFE"/>
                </a:solidFill>
                <a:latin typeface="Trebuchet MS"/>
                <a:cs typeface="Trebuchet MS"/>
              </a:rPr>
              <a:t>Vim</a:t>
            </a:r>
            <a:r>
              <a:rPr sz="48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800" spc="-215" dirty="0">
                <a:solidFill>
                  <a:srgbClr val="FDFEFE"/>
                </a:solidFill>
                <a:latin typeface="Trebuchet MS"/>
                <a:cs typeface="Trebuchet MS"/>
              </a:rPr>
              <a:t>walkthrough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20061" y="4190491"/>
            <a:ext cx="918591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heavy" spc="-210" dirty="0">
                <a:solidFill>
                  <a:srgbClr val="FF00FF"/>
                </a:solidFill>
                <a:uFill>
                  <a:solidFill>
                    <a:srgbClr val="FF00FF"/>
                  </a:solidFill>
                </a:uFill>
                <a:latin typeface="Arial"/>
                <a:cs typeface="Arial"/>
                <a:hlinkClick r:id="rId2"/>
              </a:rPr>
              <a:t>https://www.openvim.com/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36074" y="1499107"/>
            <a:ext cx="6720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10" dirty="0">
                <a:solidFill>
                  <a:srgbClr val="FDFEFE"/>
                </a:solidFill>
                <a:latin typeface="Trebuchet MS"/>
                <a:cs typeface="Trebuchet MS"/>
              </a:rPr>
              <a:t>Remember </a:t>
            </a:r>
            <a:r>
              <a:rPr sz="4800" spc="-285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800" spc="-320" dirty="0">
                <a:solidFill>
                  <a:srgbClr val="FDFEFE"/>
                </a:solidFill>
                <a:latin typeface="Trebuchet MS"/>
                <a:cs typeface="Trebuchet MS"/>
              </a:rPr>
              <a:t>cheat</a:t>
            </a:r>
            <a:r>
              <a:rPr sz="4800" spc="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800" spc="-254" dirty="0">
                <a:solidFill>
                  <a:srgbClr val="FDFEFE"/>
                </a:solidFill>
                <a:latin typeface="Trebuchet MS"/>
                <a:cs typeface="Trebuchet MS"/>
              </a:rPr>
              <a:t>sheet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6325" y="4190491"/>
            <a:ext cx="1084008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heavy" spc="-175" dirty="0">
                <a:solidFill>
                  <a:srgbClr val="FF00FF"/>
                </a:solidFill>
                <a:uFill>
                  <a:solidFill>
                    <a:srgbClr val="FF00FF"/>
                  </a:solidFill>
                </a:uFill>
                <a:latin typeface="Arial"/>
                <a:cs typeface="Arial"/>
                <a:hlinkClick r:id="rId2"/>
              </a:rPr>
              <a:t>http://cheatsheetworld.com/pro</a:t>
            </a:r>
            <a:endParaRPr sz="6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3725" y="4800091"/>
            <a:ext cx="926465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heavy" spc="-270" dirty="0">
                <a:solidFill>
                  <a:srgbClr val="FF00FF"/>
                </a:solidFill>
                <a:uFill>
                  <a:solidFill>
                    <a:srgbClr val="FF00FF"/>
                  </a:solidFill>
                </a:uFill>
                <a:latin typeface="Arial"/>
                <a:cs typeface="Arial"/>
                <a:hlinkClick r:id="rId2"/>
              </a:rPr>
              <a:t>gramming/unix-linux-cheat-</a:t>
            </a:r>
            <a:endParaRPr sz="6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3824" y="5409691"/>
            <a:ext cx="2085339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heavy" spc="-300" dirty="0">
                <a:solidFill>
                  <a:srgbClr val="FF00FF"/>
                </a:solidFill>
                <a:uFill>
                  <a:solidFill>
                    <a:srgbClr val="FF00FF"/>
                  </a:solidFill>
                </a:uFill>
                <a:latin typeface="Arial"/>
                <a:cs typeface="Arial"/>
                <a:hlinkClick r:id="rId2"/>
              </a:rPr>
              <a:t>sheet/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5437" y="2145283"/>
            <a:ext cx="12344400" cy="5579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75285" algn="ctr">
              <a:lnSpc>
                <a:spcPct val="100000"/>
              </a:lnSpc>
              <a:spcBef>
                <a:spcPts val="100"/>
              </a:spcBef>
            </a:pPr>
            <a:r>
              <a:rPr sz="4200" spc="-50" dirty="0">
                <a:solidFill>
                  <a:srgbClr val="FDF700"/>
                </a:solidFill>
                <a:latin typeface="Trebuchet MS"/>
                <a:cs typeface="Trebuchet MS"/>
              </a:rPr>
              <a:t>For</a:t>
            </a:r>
            <a:r>
              <a:rPr sz="4200" spc="-11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homework: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300">
              <a:latin typeface="Trebuchet MS"/>
              <a:cs typeface="Trebuchet MS"/>
            </a:endParaRPr>
          </a:p>
          <a:p>
            <a:pPr marL="160020" marR="600075" algn="ctr">
              <a:lnSpc>
                <a:spcPts val="4800"/>
              </a:lnSpc>
            </a:pPr>
            <a:r>
              <a:rPr sz="4200" spc="-30" dirty="0">
                <a:solidFill>
                  <a:srgbClr val="FDF700"/>
                </a:solidFill>
                <a:latin typeface="Trebuchet MS"/>
                <a:cs typeface="Trebuchet MS"/>
              </a:rPr>
              <a:t>Add 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your </a:t>
            </a:r>
            <a:r>
              <a:rPr sz="4200" spc="-85" dirty="0">
                <a:solidFill>
                  <a:srgbClr val="FDF700"/>
                </a:solidFill>
                <a:latin typeface="Trebuchet MS"/>
                <a:cs typeface="Trebuchet MS"/>
              </a:rPr>
              <a:t>own </a:t>
            </a:r>
            <a:r>
              <a:rPr sz="4200" spc="-229" dirty="0">
                <a:solidFill>
                  <a:srgbClr val="FDF700"/>
                </a:solidFill>
                <a:latin typeface="Trebuchet MS"/>
                <a:cs typeface="Trebuchet MS"/>
              </a:rPr>
              <a:t>nicknames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for </a:t>
            </a:r>
            <a:r>
              <a:rPr sz="4200" spc="-170" dirty="0">
                <a:solidFill>
                  <a:srgbClr val="FDF700"/>
                </a:solidFill>
                <a:latin typeface="Trebuchet MS"/>
                <a:cs typeface="Trebuchet MS"/>
              </a:rPr>
              <a:t>unix 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commands </a:t>
            </a:r>
            <a:r>
              <a:rPr sz="4200" spc="-185" dirty="0">
                <a:solidFill>
                  <a:srgbClr val="FDF700"/>
                </a:solidFill>
                <a:latin typeface="Trebuchet MS"/>
                <a:cs typeface="Trebuchet MS"/>
              </a:rPr>
              <a:t>--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most  </a:t>
            </a:r>
            <a:r>
              <a:rPr sz="4200" spc="-265" dirty="0">
                <a:solidFill>
                  <a:srgbClr val="FDF700"/>
                </a:solidFill>
                <a:latin typeface="Trebuchet MS"/>
                <a:cs typeface="Trebuchet MS"/>
              </a:rPr>
              <a:t>useful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aliases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win </a:t>
            </a:r>
            <a:r>
              <a:rPr sz="4200" spc="-415" dirty="0">
                <a:solidFill>
                  <a:srgbClr val="FDF700"/>
                </a:solidFill>
                <a:latin typeface="Trebuchet MS"/>
                <a:cs typeface="Trebuchet MS"/>
              </a:rPr>
              <a:t>a</a:t>
            </a:r>
            <a:r>
              <a:rPr sz="4200" spc="29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prize!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200">
              <a:latin typeface="Trebuchet MS"/>
              <a:cs typeface="Trebuchet MS"/>
            </a:endParaRPr>
          </a:p>
          <a:p>
            <a:pPr marL="1503045" marR="5080" indent="-1490980">
              <a:lnSpc>
                <a:spcPts val="4800"/>
              </a:lnSpc>
            </a:pPr>
            <a:r>
              <a:rPr sz="4200" spc="-30" dirty="0">
                <a:solidFill>
                  <a:srgbClr val="FDF700"/>
                </a:solidFill>
                <a:latin typeface="Trebuchet MS"/>
                <a:cs typeface="Trebuchet MS"/>
              </a:rPr>
              <a:t>Add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aliases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265" dirty="0">
                <a:solidFill>
                  <a:srgbClr val="FDF700"/>
                </a:solidFill>
                <a:latin typeface="Trebuchet MS"/>
                <a:cs typeface="Trebuchet MS"/>
              </a:rPr>
              <a:t>make </a:t>
            </a: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rm, </a:t>
            </a:r>
            <a:r>
              <a:rPr sz="4200" spc="-370" dirty="0">
                <a:solidFill>
                  <a:srgbClr val="FDF700"/>
                </a:solidFill>
                <a:latin typeface="Trebuchet MS"/>
                <a:cs typeface="Trebuchet MS"/>
              </a:rPr>
              <a:t>mv,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and </a:t>
            </a: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cp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safer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(check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the </a:t>
            </a:r>
            <a:r>
              <a:rPr sz="4200" spc="-290" dirty="0">
                <a:solidFill>
                  <a:srgbClr val="FDF700"/>
                </a:solidFill>
                <a:latin typeface="Trebuchet MS"/>
                <a:cs typeface="Trebuchet MS"/>
              </a:rPr>
              <a:t>man 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pages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for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the interactive </a:t>
            </a:r>
            <a:r>
              <a:rPr sz="4200" spc="-145" dirty="0">
                <a:solidFill>
                  <a:srgbClr val="FDF700"/>
                </a:solidFill>
                <a:latin typeface="Trebuchet MS"/>
                <a:cs typeface="Trebuchet MS"/>
              </a:rPr>
              <a:t>option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for</a:t>
            </a:r>
            <a:r>
              <a:rPr sz="4200" spc="409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65" dirty="0">
                <a:solidFill>
                  <a:srgbClr val="FDF700"/>
                </a:solidFill>
                <a:latin typeface="Trebuchet MS"/>
                <a:cs typeface="Trebuchet MS"/>
              </a:rPr>
              <a:t>each)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900">
              <a:latin typeface="Trebuchet MS"/>
              <a:cs typeface="Trebuchet MS"/>
            </a:endParaRPr>
          </a:p>
          <a:p>
            <a:pPr marR="454025" algn="ctr">
              <a:lnSpc>
                <a:spcPct val="100000"/>
              </a:lnSpc>
            </a:pP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Practice </a:t>
            </a:r>
            <a:r>
              <a:rPr sz="4200" spc="-215" dirty="0">
                <a:solidFill>
                  <a:srgbClr val="FDF700"/>
                </a:solidFill>
                <a:latin typeface="Trebuchet MS"/>
                <a:cs typeface="Trebuchet MS"/>
              </a:rPr>
              <a:t>with 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your </a:t>
            </a: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text 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editor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2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choice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FA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542296" y="304800"/>
            <a:ext cx="5486400" cy="1295400"/>
            <a:chOff x="3542296" y="304800"/>
            <a:chExt cx="5486400" cy="1295400"/>
          </a:xfrm>
        </p:grpSpPr>
        <p:sp>
          <p:nvSpPr>
            <p:cNvPr id="4" name="object 4"/>
            <p:cNvSpPr/>
            <p:nvPr/>
          </p:nvSpPr>
          <p:spPr>
            <a:xfrm>
              <a:off x="3554996" y="317500"/>
              <a:ext cx="5461000" cy="1270000"/>
            </a:xfrm>
            <a:custGeom>
              <a:avLst/>
              <a:gdLst/>
              <a:ahLst/>
              <a:cxnLst/>
              <a:rect l="l" t="t" r="r" b="b"/>
              <a:pathLst>
                <a:path w="5461000" h="1270000">
                  <a:moveTo>
                    <a:pt x="2730500" y="0"/>
                  </a:moveTo>
                  <a:lnTo>
                    <a:pt x="2656569" y="228"/>
                  </a:lnTo>
                  <a:lnTo>
                    <a:pt x="2583124" y="909"/>
                  </a:lnTo>
                  <a:lnTo>
                    <a:pt x="2510189" y="2037"/>
                  </a:lnTo>
                  <a:lnTo>
                    <a:pt x="2437789" y="3605"/>
                  </a:lnTo>
                  <a:lnTo>
                    <a:pt x="2365948" y="5610"/>
                  </a:lnTo>
                  <a:lnTo>
                    <a:pt x="2294691" y="8044"/>
                  </a:lnTo>
                  <a:lnTo>
                    <a:pt x="2224044" y="10902"/>
                  </a:lnTo>
                  <a:lnTo>
                    <a:pt x="2154030" y="14178"/>
                  </a:lnTo>
                  <a:lnTo>
                    <a:pt x="2084675" y="17866"/>
                  </a:lnTo>
                  <a:lnTo>
                    <a:pt x="2016003" y="21961"/>
                  </a:lnTo>
                  <a:lnTo>
                    <a:pt x="1948039" y="26457"/>
                  </a:lnTo>
                  <a:lnTo>
                    <a:pt x="1880807" y="31347"/>
                  </a:lnTo>
                  <a:lnTo>
                    <a:pt x="1814334" y="36628"/>
                  </a:lnTo>
                  <a:lnTo>
                    <a:pt x="1748643" y="42291"/>
                  </a:lnTo>
                  <a:lnTo>
                    <a:pt x="1683759" y="48333"/>
                  </a:lnTo>
                  <a:lnTo>
                    <a:pt x="1619707" y="54746"/>
                  </a:lnTo>
                  <a:lnTo>
                    <a:pt x="1556511" y="61526"/>
                  </a:lnTo>
                  <a:lnTo>
                    <a:pt x="1494197" y="68666"/>
                  </a:lnTo>
                  <a:lnTo>
                    <a:pt x="1432790" y="76161"/>
                  </a:lnTo>
                  <a:lnTo>
                    <a:pt x="1372313" y="84005"/>
                  </a:lnTo>
                  <a:lnTo>
                    <a:pt x="1312792" y="92192"/>
                  </a:lnTo>
                  <a:lnTo>
                    <a:pt x="1254251" y="100717"/>
                  </a:lnTo>
                  <a:lnTo>
                    <a:pt x="1196716" y="109573"/>
                  </a:lnTo>
                  <a:lnTo>
                    <a:pt x="1140211" y="118756"/>
                  </a:lnTo>
                  <a:lnTo>
                    <a:pt x="1084761" y="128258"/>
                  </a:lnTo>
                  <a:lnTo>
                    <a:pt x="1030390" y="138075"/>
                  </a:lnTo>
                  <a:lnTo>
                    <a:pt x="977123" y="148201"/>
                  </a:lnTo>
                  <a:lnTo>
                    <a:pt x="924986" y="158629"/>
                  </a:lnTo>
                  <a:lnTo>
                    <a:pt x="874003" y="169355"/>
                  </a:lnTo>
                  <a:lnTo>
                    <a:pt x="824198" y="180372"/>
                  </a:lnTo>
                  <a:lnTo>
                    <a:pt x="775597" y="191674"/>
                  </a:lnTo>
                  <a:lnTo>
                    <a:pt x="728224" y="203257"/>
                  </a:lnTo>
                  <a:lnTo>
                    <a:pt x="682104" y="215114"/>
                  </a:lnTo>
                  <a:lnTo>
                    <a:pt x="637261" y="227239"/>
                  </a:lnTo>
                  <a:lnTo>
                    <a:pt x="593721" y="239626"/>
                  </a:lnTo>
                  <a:lnTo>
                    <a:pt x="551509" y="252271"/>
                  </a:lnTo>
                  <a:lnTo>
                    <a:pt x="510648" y="265166"/>
                  </a:lnTo>
                  <a:lnTo>
                    <a:pt x="471164" y="278307"/>
                  </a:lnTo>
                  <a:lnTo>
                    <a:pt x="433082" y="291687"/>
                  </a:lnTo>
                  <a:lnTo>
                    <a:pt x="396426" y="305301"/>
                  </a:lnTo>
                  <a:lnTo>
                    <a:pt x="327492" y="333208"/>
                  </a:lnTo>
                  <a:lnTo>
                    <a:pt x="264561" y="361980"/>
                  </a:lnTo>
                  <a:lnTo>
                    <a:pt x="207831" y="391572"/>
                  </a:lnTo>
                  <a:lnTo>
                    <a:pt x="157499" y="421939"/>
                  </a:lnTo>
                  <a:lnTo>
                    <a:pt x="113764" y="453033"/>
                  </a:lnTo>
                  <a:lnTo>
                    <a:pt x="76825" y="484808"/>
                  </a:lnTo>
                  <a:lnTo>
                    <a:pt x="46879" y="517220"/>
                  </a:lnTo>
                  <a:lnTo>
                    <a:pt x="24124" y="550221"/>
                  </a:lnTo>
                  <a:lnTo>
                    <a:pt x="3909" y="600726"/>
                  </a:lnTo>
                  <a:lnTo>
                    <a:pt x="0" y="635000"/>
                  </a:lnTo>
                  <a:lnTo>
                    <a:pt x="981" y="652192"/>
                  </a:lnTo>
                  <a:lnTo>
                    <a:pt x="15505" y="703071"/>
                  </a:lnTo>
                  <a:lnTo>
                    <a:pt x="34590" y="736350"/>
                  </a:lnTo>
                  <a:lnTo>
                    <a:pt x="60965" y="769061"/>
                  </a:lnTo>
                  <a:lnTo>
                    <a:pt x="94433" y="801161"/>
                  </a:lnTo>
                  <a:lnTo>
                    <a:pt x="134795" y="832601"/>
                  </a:lnTo>
                  <a:lnTo>
                    <a:pt x="181853" y="863337"/>
                  </a:lnTo>
                  <a:lnTo>
                    <a:pt x="235408" y="893322"/>
                  </a:lnTo>
                  <a:lnTo>
                    <a:pt x="295264" y="922511"/>
                  </a:lnTo>
                  <a:lnTo>
                    <a:pt x="361221" y="950856"/>
                  </a:lnTo>
                  <a:lnTo>
                    <a:pt x="433082" y="978312"/>
                  </a:lnTo>
                  <a:lnTo>
                    <a:pt x="471164" y="991692"/>
                  </a:lnTo>
                  <a:lnTo>
                    <a:pt x="510648" y="1004833"/>
                  </a:lnTo>
                  <a:lnTo>
                    <a:pt x="551509" y="1017728"/>
                  </a:lnTo>
                  <a:lnTo>
                    <a:pt x="593721" y="1030373"/>
                  </a:lnTo>
                  <a:lnTo>
                    <a:pt x="637261" y="1042760"/>
                  </a:lnTo>
                  <a:lnTo>
                    <a:pt x="682104" y="1054885"/>
                  </a:lnTo>
                  <a:lnTo>
                    <a:pt x="728224" y="1066742"/>
                  </a:lnTo>
                  <a:lnTo>
                    <a:pt x="775597" y="1078325"/>
                  </a:lnTo>
                  <a:lnTo>
                    <a:pt x="824198" y="1089627"/>
                  </a:lnTo>
                  <a:lnTo>
                    <a:pt x="874003" y="1100644"/>
                  </a:lnTo>
                  <a:lnTo>
                    <a:pt x="924986" y="1111370"/>
                  </a:lnTo>
                  <a:lnTo>
                    <a:pt x="977123" y="1121798"/>
                  </a:lnTo>
                  <a:lnTo>
                    <a:pt x="1030390" y="1131924"/>
                  </a:lnTo>
                  <a:lnTo>
                    <a:pt x="1084761" y="1141741"/>
                  </a:lnTo>
                  <a:lnTo>
                    <a:pt x="1140211" y="1151243"/>
                  </a:lnTo>
                  <a:lnTo>
                    <a:pt x="1196716" y="1160426"/>
                  </a:lnTo>
                  <a:lnTo>
                    <a:pt x="1254251" y="1169282"/>
                  </a:lnTo>
                  <a:lnTo>
                    <a:pt x="1312792" y="1177807"/>
                  </a:lnTo>
                  <a:lnTo>
                    <a:pt x="1372313" y="1185994"/>
                  </a:lnTo>
                  <a:lnTo>
                    <a:pt x="1432790" y="1193838"/>
                  </a:lnTo>
                  <a:lnTo>
                    <a:pt x="1494197" y="1201333"/>
                  </a:lnTo>
                  <a:lnTo>
                    <a:pt x="1556511" y="1208473"/>
                  </a:lnTo>
                  <a:lnTo>
                    <a:pt x="1619707" y="1215253"/>
                  </a:lnTo>
                  <a:lnTo>
                    <a:pt x="1683759" y="1221666"/>
                  </a:lnTo>
                  <a:lnTo>
                    <a:pt x="1748643" y="1227708"/>
                  </a:lnTo>
                  <a:lnTo>
                    <a:pt x="1814334" y="1233371"/>
                  </a:lnTo>
                  <a:lnTo>
                    <a:pt x="1880807" y="1238652"/>
                  </a:lnTo>
                  <a:lnTo>
                    <a:pt x="1948039" y="1243542"/>
                  </a:lnTo>
                  <a:lnTo>
                    <a:pt x="2016003" y="1248038"/>
                  </a:lnTo>
                  <a:lnTo>
                    <a:pt x="2084675" y="1252133"/>
                  </a:lnTo>
                  <a:lnTo>
                    <a:pt x="2154030" y="1255821"/>
                  </a:lnTo>
                  <a:lnTo>
                    <a:pt x="2224044" y="1259097"/>
                  </a:lnTo>
                  <a:lnTo>
                    <a:pt x="2294691" y="1261955"/>
                  </a:lnTo>
                  <a:lnTo>
                    <a:pt x="2365948" y="1264389"/>
                  </a:lnTo>
                  <a:lnTo>
                    <a:pt x="2437789" y="1266394"/>
                  </a:lnTo>
                  <a:lnTo>
                    <a:pt x="2510189" y="1267962"/>
                  </a:lnTo>
                  <a:lnTo>
                    <a:pt x="2583124" y="1269090"/>
                  </a:lnTo>
                  <a:lnTo>
                    <a:pt x="2656569" y="1269771"/>
                  </a:lnTo>
                  <a:lnTo>
                    <a:pt x="2730500" y="1270000"/>
                  </a:lnTo>
                  <a:lnTo>
                    <a:pt x="2804430" y="1269771"/>
                  </a:lnTo>
                  <a:lnTo>
                    <a:pt x="2877875" y="1269090"/>
                  </a:lnTo>
                  <a:lnTo>
                    <a:pt x="2950810" y="1267962"/>
                  </a:lnTo>
                  <a:lnTo>
                    <a:pt x="3023210" y="1266394"/>
                  </a:lnTo>
                  <a:lnTo>
                    <a:pt x="3095051" y="1264389"/>
                  </a:lnTo>
                  <a:lnTo>
                    <a:pt x="3166308" y="1261955"/>
                  </a:lnTo>
                  <a:lnTo>
                    <a:pt x="3236955" y="1259097"/>
                  </a:lnTo>
                  <a:lnTo>
                    <a:pt x="3306969" y="1255821"/>
                  </a:lnTo>
                  <a:lnTo>
                    <a:pt x="3376324" y="1252133"/>
                  </a:lnTo>
                  <a:lnTo>
                    <a:pt x="3444996" y="1248038"/>
                  </a:lnTo>
                  <a:lnTo>
                    <a:pt x="3512960" y="1243542"/>
                  </a:lnTo>
                  <a:lnTo>
                    <a:pt x="3580192" y="1238652"/>
                  </a:lnTo>
                  <a:lnTo>
                    <a:pt x="3646665" y="1233371"/>
                  </a:lnTo>
                  <a:lnTo>
                    <a:pt x="3712356" y="1227708"/>
                  </a:lnTo>
                  <a:lnTo>
                    <a:pt x="3777240" y="1221666"/>
                  </a:lnTo>
                  <a:lnTo>
                    <a:pt x="3841292" y="1215253"/>
                  </a:lnTo>
                  <a:lnTo>
                    <a:pt x="3904488" y="1208473"/>
                  </a:lnTo>
                  <a:lnTo>
                    <a:pt x="3966802" y="1201333"/>
                  </a:lnTo>
                  <a:lnTo>
                    <a:pt x="4028209" y="1193838"/>
                  </a:lnTo>
                  <a:lnTo>
                    <a:pt x="4088686" y="1185994"/>
                  </a:lnTo>
                  <a:lnTo>
                    <a:pt x="4148207" y="1177807"/>
                  </a:lnTo>
                  <a:lnTo>
                    <a:pt x="4206748" y="1169282"/>
                  </a:lnTo>
                  <a:lnTo>
                    <a:pt x="4264283" y="1160426"/>
                  </a:lnTo>
                  <a:lnTo>
                    <a:pt x="4320788" y="1151243"/>
                  </a:lnTo>
                  <a:lnTo>
                    <a:pt x="4376238" y="1141741"/>
                  </a:lnTo>
                  <a:lnTo>
                    <a:pt x="4430609" y="1131924"/>
                  </a:lnTo>
                  <a:lnTo>
                    <a:pt x="4483876" y="1121798"/>
                  </a:lnTo>
                  <a:lnTo>
                    <a:pt x="4536013" y="1111370"/>
                  </a:lnTo>
                  <a:lnTo>
                    <a:pt x="4586996" y="1100644"/>
                  </a:lnTo>
                  <a:lnTo>
                    <a:pt x="4636801" y="1089627"/>
                  </a:lnTo>
                  <a:lnTo>
                    <a:pt x="4685402" y="1078325"/>
                  </a:lnTo>
                  <a:lnTo>
                    <a:pt x="4732775" y="1066742"/>
                  </a:lnTo>
                  <a:lnTo>
                    <a:pt x="4778895" y="1054885"/>
                  </a:lnTo>
                  <a:lnTo>
                    <a:pt x="4823738" y="1042760"/>
                  </a:lnTo>
                  <a:lnTo>
                    <a:pt x="4867278" y="1030373"/>
                  </a:lnTo>
                  <a:lnTo>
                    <a:pt x="4909490" y="1017728"/>
                  </a:lnTo>
                  <a:lnTo>
                    <a:pt x="4950351" y="1004833"/>
                  </a:lnTo>
                  <a:lnTo>
                    <a:pt x="4989835" y="991692"/>
                  </a:lnTo>
                  <a:lnTo>
                    <a:pt x="5027917" y="978312"/>
                  </a:lnTo>
                  <a:lnTo>
                    <a:pt x="5064573" y="964698"/>
                  </a:lnTo>
                  <a:lnTo>
                    <a:pt x="5133507" y="936791"/>
                  </a:lnTo>
                  <a:lnTo>
                    <a:pt x="5196438" y="908019"/>
                  </a:lnTo>
                  <a:lnTo>
                    <a:pt x="5253168" y="878427"/>
                  </a:lnTo>
                  <a:lnTo>
                    <a:pt x="5303500" y="848060"/>
                  </a:lnTo>
                  <a:lnTo>
                    <a:pt x="5347235" y="816966"/>
                  </a:lnTo>
                  <a:lnTo>
                    <a:pt x="5384174" y="785191"/>
                  </a:lnTo>
                  <a:lnTo>
                    <a:pt x="5414120" y="752779"/>
                  </a:lnTo>
                  <a:lnTo>
                    <a:pt x="5436875" y="719778"/>
                  </a:lnTo>
                  <a:lnTo>
                    <a:pt x="5457090" y="669273"/>
                  </a:lnTo>
                  <a:lnTo>
                    <a:pt x="5461000" y="635000"/>
                  </a:lnTo>
                  <a:lnTo>
                    <a:pt x="5460018" y="617807"/>
                  </a:lnTo>
                  <a:lnTo>
                    <a:pt x="5445494" y="566928"/>
                  </a:lnTo>
                  <a:lnTo>
                    <a:pt x="5426409" y="533649"/>
                  </a:lnTo>
                  <a:lnTo>
                    <a:pt x="5400034" y="500938"/>
                  </a:lnTo>
                  <a:lnTo>
                    <a:pt x="5366566" y="468838"/>
                  </a:lnTo>
                  <a:lnTo>
                    <a:pt x="5326204" y="437398"/>
                  </a:lnTo>
                  <a:lnTo>
                    <a:pt x="5279146" y="406662"/>
                  </a:lnTo>
                  <a:lnTo>
                    <a:pt x="5225591" y="376677"/>
                  </a:lnTo>
                  <a:lnTo>
                    <a:pt x="5165735" y="347488"/>
                  </a:lnTo>
                  <a:lnTo>
                    <a:pt x="5099778" y="319143"/>
                  </a:lnTo>
                  <a:lnTo>
                    <a:pt x="5027917" y="291687"/>
                  </a:lnTo>
                  <a:lnTo>
                    <a:pt x="4989835" y="278307"/>
                  </a:lnTo>
                  <a:lnTo>
                    <a:pt x="4950351" y="265166"/>
                  </a:lnTo>
                  <a:lnTo>
                    <a:pt x="4909490" y="252271"/>
                  </a:lnTo>
                  <a:lnTo>
                    <a:pt x="4867278" y="239626"/>
                  </a:lnTo>
                  <a:lnTo>
                    <a:pt x="4823738" y="227239"/>
                  </a:lnTo>
                  <a:lnTo>
                    <a:pt x="4778895" y="215114"/>
                  </a:lnTo>
                  <a:lnTo>
                    <a:pt x="4732775" y="203257"/>
                  </a:lnTo>
                  <a:lnTo>
                    <a:pt x="4685402" y="191674"/>
                  </a:lnTo>
                  <a:lnTo>
                    <a:pt x="4636801" y="180372"/>
                  </a:lnTo>
                  <a:lnTo>
                    <a:pt x="4586996" y="169355"/>
                  </a:lnTo>
                  <a:lnTo>
                    <a:pt x="4536013" y="158629"/>
                  </a:lnTo>
                  <a:lnTo>
                    <a:pt x="4483876" y="148201"/>
                  </a:lnTo>
                  <a:lnTo>
                    <a:pt x="4430609" y="138075"/>
                  </a:lnTo>
                  <a:lnTo>
                    <a:pt x="4376238" y="128258"/>
                  </a:lnTo>
                  <a:lnTo>
                    <a:pt x="4320788" y="118756"/>
                  </a:lnTo>
                  <a:lnTo>
                    <a:pt x="4264283" y="109573"/>
                  </a:lnTo>
                  <a:lnTo>
                    <a:pt x="4206748" y="100717"/>
                  </a:lnTo>
                  <a:lnTo>
                    <a:pt x="4148207" y="92192"/>
                  </a:lnTo>
                  <a:lnTo>
                    <a:pt x="4088686" y="84005"/>
                  </a:lnTo>
                  <a:lnTo>
                    <a:pt x="4028209" y="76161"/>
                  </a:lnTo>
                  <a:lnTo>
                    <a:pt x="3966802" y="68666"/>
                  </a:lnTo>
                  <a:lnTo>
                    <a:pt x="3904488" y="61526"/>
                  </a:lnTo>
                  <a:lnTo>
                    <a:pt x="3841292" y="54746"/>
                  </a:lnTo>
                  <a:lnTo>
                    <a:pt x="3777240" y="48333"/>
                  </a:lnTo>
                  <a:lnTo>
                    <a:pt x="3712356" y="42291"/>
                  </a:lnTo>
                  <a:lnTo>
                    <a:pt x="3646665" y="36628"/>
                  </a:lnTo>
                  <a:lnTo>
                    <a:pt x="3580192" y="31347"/>
                  </a:lnTo>
                  <a:lnTo>
                    <a:pt x="3512960" y="26457"/>
                  </a:lnTo>
                  <a:lnTo>
                    <a:pt x="3444996" y="21961"/>
                  </a:lnTo>
                  <a:lnTo>
                    <a:pt x="3376324" y="17866"/>
                  </a:lnTo>
                  <a:lnTo>
                    <a:pt x="3306969" y="14178"/>
                  </a:lnTo>
                  <a:lnTo>
                    <a:pt x="3236955" y="10902"/>
                  </a:lnTo>
                  <a:lnTo>
                    <a:pt x="3166308" y="8044"/>
                  </a:lnTo>
                  <a:lnTo>
                    <a:pt x="3095051" y="5610"/>
                  </a:lnTo>
                  <a:lnTo>
                    <a:pt x="3023210" y="3605"/>
                  </a:lnTo>
                  <a:lnTo>
                    <a:pt x="2950810" y="2037"/>
                  </a:lnTo>
                  <a:lnTo>
                    <a:pt x="2877875" y="909"/>
                  </a:lnTo>
                  <a:lnTo>
                    <a:pt x="2804430" y="228"/>
                  </a:lnTo>
                  <a:lnTo>
                    <a:pt x="2730500" y="0"/>
                  </a:lnTo>
                  <a:close/>
                </a:path>
              </a:pathLst>
            </a:custGeom>
            <a:solidFill>
              <a:srgbClr val="00B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54996" y="317500"/>
              <a:ext cx="5461000" cy="1270000"/>
            </a:xfrm>
            <a:custGeom>
              <a:avLst/>
              <a:gdLst/>
              <a:ahLst/>
              <a:cxnLst/>
              <a:rect l="l" t="t" r="r" b="b"/>
              <a:pathLst>
                <a:path w="5461000" h="1270000">
                  <a:moveTo>
                    <a:pt x="0" y="635001"/>
                  </a:moveTo>
                  <a:lnTo>
                    <a:pt x="8759" y="583766"/>
                  </a:lnTo>
                  <a:lnTo>
                    <a:pt x="34590" y="533650"/>
                  </a:lnTo>
                  <a:lnTo>
                    <a:pt x="60965" y="500938"/>
                  </a:lnTo>
                  <a:lnTo>
                    <a:pt x="94433" y="468838"/>
                  </a:lnTo>
                  <a:lnTo>
                    <a:pt x="134795" y="437397"/>
                  </a:lnTo>
                  <a:lnTo>
                    <a:pt x="181853" y="406661"/>
                  </a:lnTo>
                  <a:lnTo>
                    <a:pt x="235409" y="376676"/>
                  </a:lnTo>
                  <a:lnTo>
                    <a:pt x="295264" y="347488"/>
                  </a:lnTo>
                  <a:lnTo>
                    <a:pt x="361222" y="319142"/>
                  </a:lnTo>
                  <a:lnTo>
                    <a:pt x="433082" y="291686"/>
                  </a:lnTo>
                  <a:lnTo>
                    <a:pt x="471165" y="278306"/>
                  </a:lnTo>
                  <a:lnTo>
                    <a:pt x="510648" y="265165"/>
                  </a:lnTo>
                  <a:lnTo>
                    <a:pt x="551509" y="252270"/>
                  </a:lnTo>
                  <a:lnTo>
                    <a:pt x="593722" y="239625"/>
                  </a:lnTo>
                  <a:lnTo>
                    <a:pt x="637262" y="227238"/>
                  </a:lnTo>
                  <a:lnTo>
                    <a:pt x="682104" y="215113"/>
                  </a:lnTo>
                  <a:lnTo>
                    <a:pt x="728224" y="203256"/>
                  </a:lnTo>
                  <a:lnTo>
                    <a:pt x="775598" y="191674"/>
                  </a:lnTo>
                  <a:lnTo>
                    <a:pt x="824199" y="180371"/>
                  </a:lnTo>
                  <a:lnTo>
                    <a:pt x="874004" y="169354"/>
                  </a:lnTo>
                  <a:lnTo>
                    <a:pt x="924987" y="158628"/>
                  </a:lnTo>
                  <a:lnTo>
                    <a:pt x="977124" y="148200"/>
                  </a:lnTo>
                  <a:lnTo>
                    <a:pt x="1030391" y="138074"/>
                  </a:lnTo>
                  <a:lnTo>
                    <a:pt x="1084762" y="128257"/>
                  </a:lnTo>
                  <a:lnTo>
                    <a:pt x="1140212" y="118755"/>
                  </a:lnTo>
                  <a:lnTo>
                    <a:pt x="1196717" y="109573"/>
                  </a:lnTo>
                  <a:lnTo>
                    <a:pt x="1254252" y="100716"/>
                  </a:lnTo>
                  <a:lnTo>
                    <a:pt x="1312793" y="92192"/>
                  </a:lnTo>
                  <a:lnTo>
                    <a:pt x="1372314" y="84004"/>
                  </a:lnTo>
                  <a:lnTo>
                    <a:pt x="1432791" y="76161"/>
                  </a:lnTo>
                  <a:lnTo>
                    <a:pt x="1494199" y="68666"/>
                  </a:lnTo>
                  <a:lnTo>
                    <a:pt x="1556513" y="61525"/>
                  </a:lnTo>
                  <a:lnTo>
                    <a:pt x="1619708" y="54746"/>
                  </a:lnTo>
                  <a:lnTo>
                    <a:pt x="1683760" y="48332"/>
                  </a:lnTo>
                  <a:lnTo>
                    <a:pt x="1748644" y="42291"/>
                  </a:lnTo>
                  <a:lnTo>
                    <a:pt x="1814335" y="36627"/>
                  </a:lnTo>
                  <a:lnTo>
                    <a:pt x="1880809" y="31347"/>
                  </a:lnTo>
                  <a:lnTo>
                    <a:pt x="1948040" y="26456"/>
                  </a:lnTo>
                  <a:lnTo>
                    <a:pt x="2016004" y="21961"/>
                  </a:lnTo>
                  <a:lnTo>
                    <a:pt x="2084676" y="17866"/>
                  </a:lnTo>
                  <a:lnTo>
                    <a:pt x="2154031" y="14178"/>
                  </a:lnTo>
                  <a:lnTo>
                    <a:pt x="2224045" y="10902"/>
                  </a:lnTo>
                  <a:lnTo>
                    <a:pt x="2294693" y="8044"/>
                  </a:lnTo>
                  <a:lnTo>
                    <a:pt x="2365950" y="5610"/>
                  </a:lnTo>
                  <a:lnTo>
                    <a:pt x="2437791" y="3605"/>
                  </a:lnTo>
                  <a:lnTo>
                    <a:pt x="2510191" y="2036"/>
                  </a:lnTo>
                  <a:lnTo>
                    <a:pt x="2583126" y="909"/>
                  </a:lnTo>
                  <a:lnTo>
                    <a:pt x="2656571" y="228"/>
                  </a:lnTo>
                  <a:lnTo>
                    <a:pt x="2730501" y="0"/>
                  </a:lnTo>
                  <a:lnTo>
                    <a:pt x="2804432" y="228"/>
                  </a:lnTo>
                  <a:lnTo>
                    <a:pt x="2877877" y="909"/>
                  </a:lnTo>
                  <a:lnTo>
                    <a:pt x="2950813" y="2036"/>
                  </a:lnTo>
                  <a:lnTo>
                    <a:pt x="3023213" y="3605"/>
                  </a:lnTo>
                  <a:lnTo>
                    <a:pt x="3095055" y="5610"/>
                  </a:lnTo>
                  <a:lnTo>
                    <a:pt x="3166312" y="8044"/>
                  </a:lnTo>
                  <a:lnTo>
                    <a:pt x="3236960" y="10902"/>
                  </a:lnTo>
                  <a:lnTo>
                    <a:pt x="3306974" y="14178"/>
                  </a:lnTo>
                  <a:lnTo>
                    <a:pt x="3376329" y="17866"/>
                  </a:lnTo>
                  <a:lnTo>
                    <a:pt x="3445002" y="21961"/>
                  </a:lnTo>
                  <a:lnTo>
                    <a:pt x="3512966" y="26456"/>
                  </a:lnTo>
                  <a:lnTo>
                    <a:pt x="3580197" y="31347"/>
                  </a:lnTo>
                  <a:lnTo>
                    <a:pt x="3646671" y="36627"/>
                  </a:lnTo>
                  <a:lnTo>
                    <a:pt x="3712362" y="42291"/>
                  </a:lnTo>
                  <a:lnTo>
                    <a:pt x="3777246" y="48332"/>
                  </a:lnTo>
                  <a:lnTo>
                    <a:pt x="3841298" y="54746"/>
                  </a:lnTo>
                  <a:lnTo>
                    <a:pt x="3904494" y="61525"/>
                  </a:lnTo>
                  <a:lnTo>
                    <a:pt x="3966808" y="68666"/>
                  </a:lnTo>
                  <a:lnTo>
                    <a:pt x="4028216" y="76161"/>
                  </a:lnTo>
                  <a:lnTo>
                    <a:pt x="4088693" y="84004"/>
                  </a:lnTo>
                  <a:lnTo>
                    <a:pt x="4148214" y="92192"/>
                  </a:lnTo>
                  <a:lnTo>
                    <a:pt x="4206754" y="100716"/>
                  </a:lnTo>
                  <a:lnTo>
                    <a:pt x="4264289" y="109573"/>
                  </a:lnTo>
                  <a:lnTo>
                    <a:pt x="4320795" y="118755"/>
                  </a:lnTo>
                  <a:lnTo>
                    <a:pt x="4376245" y="128257"/>
                  </a:lnTo>
                  <a:lnTo>
                    <a:pt x="4430616" y="138074"/>
                  </a:lnTo>
                  <a:lnTo>
                    <a:pt x="4483882" y="148200"/>
                  </a:lnTo>
                  <a:lnTo>
                    <a:pt x="4536019" y="158628"/>
                  </a:lnTo>
                  <a:lnTo>
                    <a:pt x="4587002" y="169354"/>
                  </a:lnTo>
                  <a:lnTo>
                    <a:pt x="4636807" y="180371"/>
                  </a:lnTo>
                  <a:lnTo>
                    <a:pt x="4685408" y="191674"/>
                  </a:lnTo>
                  <a:lnTo>
                    <a:pt x="4732781" y="203256"/>
                  </a:lnTo>
                  <a:lnTo>
                    <a:pt x="4778901" y="215113"/>
                  </a:lnTo>
                  <a:lnTo>
                    <a:pt x="4823744" y="227238"/>
                  </a:lnTo>
                  <a:lnTo>
                    <a:pt x="4867283" y="239625"/>
                  </a:lnTo>
                  <a:lnTo>
                    <a:pt x="4909496" y="252270"/>
                  </a:lnTo>
                  <a:lnTo>
                    <a:pt x="4950356" y="265165"/>
                  </a:lnTo>
                  <a:lnTo>
                    <a:pt x="4989840" y="278306"/>
                  </a:lnTo>
                  <a:lnTo>
                    <a:pt x="5027922" y="291686"/>
                  </a:lnTo>
                  <a:lnTo>
                    <a:pt x="5064578" y="305300"/>
                  </a:lnTo>
                  <a:lnTo>
                    <a:pt x="5133511" y="333207"/>
                  </a:lnTo>
                  <a:lnTo>
                    <a:pt x="5196442" y="361979"/>
                  </a:lnTo>
                  <a:lnTo>
                    <a:pt x="5253173" y="391572"/>
                  </a:lnTo>
                  <a:lnTo>
                    <a:pt x="5303504" y="421938"/>
                  </a:lnTo>
                  <a:lnTo>
                    <a:pt x="5347238" y="453032"/>
                  </a:lnTo>
                  <a:lnTo>
                    <a:pt x="5384178" y="484808"/>
                  </a:lnTo>
                  <a:lnTo>
                    <a:pt x="5414124" y="517220"/>
                  </a:lnTo>
                  <a:lnTo>
                    <a:pt x="5436878" y="550221"/>
                  </a:lnTo>
                  <a:lnTo>
                    <a:pt x="5457093" y="600727"/>
                  </a:lnTo>
                  <a:lnTo>
                    <a:pt x="5461003" y="635001"/>
                  </a:lnTo>
                  <a:lnTo>
                    <a:pt x="5460021" y="652194"/>
                  </a:lnTo>
                  <a:lnTo>
                    <a:pt x="5445497" y="703073"/>
                  </a:lnTo>
                  <a:lnTo>
                    <a:pt x="5426412" y="736352"/>
                  </a:lnTo>
                  <a:lnTo>
                    <a:pt x="5400037" y="769064"/>
                  </a:lnTo>
                  <a:lnTo>
                    <a:pt x="5366570" y="801163"/>
                  </a:lnTo>
                  <a:lnTo>
                    <a:pt x="5326208" y="832604"/>
                  </a:lnTo>
                  <a:lnTo>
                    <a:pt x="5279151" y="863340"/>
                  </a:lnTo>
                  <a:lnTo>
                    <a:pt x="5225595" y="893325"/>
                  </a:lnTo>
                  <a:lnTo>
                    <a:pt x="5165740" y="922513"/>
                  </a:lnTo>
                  <a:lnTo>
                    <a:pt x="5099783" y="950859"/>
                  </a:lnTo>
                  <a:lnTo>
                    <a:pt x="5027922" y="978315"/>
                  </a:lnTo>
                  <a:lnTo>
                    <a:pt x="4989840" y="991695"/>
                  </a:lnTo>
                  <a:lnTo>
                    <a:pt x="4950356" y="1004836"/>
                  </a:lnTo>
                  <a:lnTo>
                    <a:pt x="4909496" y="1017731"/>
                  </a:lnTo>
                  <a:lnTo>
                    <a:pt x="4867283" y="1030375"/>
                  </a:lnTo>
                  <a:lnTo>
                    <a:pt x="4823744" y="1042763"/>
                  </a:lnTo>
                  <a:lnTo>
                    <a:pt x="4778901" y="1054888"/>
                  </a:lnTo>
                  <a:lnTo>
                    <a:pt x="4732781" y="1066744"/>
                  </a:lnTo>
                  <a:lnTo>
                    <a:pt x="4685408" y="1078327"/>
                  </a:lnTo>
                  <a:lnTo>
                    <a:pt x="4636807" y="1089629"/>
                  </a:lnTo>
                  <a:lnTo>
                    <a:pt x="4587002" y="1100646"/>
                  </a:lnTo>
                  <a:lnTo>
                    <a:pt x="4536019" y="1111372"/>
                  </a:lnTo>
                  <a:lnTo>
                    <a:pt x="4483882" y="1121800"/>
                  </a:lnTo>
                  <a:lnTo>
                    <a:pt x="4430616" y="1131926"/>
                  </a:lnTo>
                  <a:lnTo>
                    <a:pt x="4376245" y="1141743"/>
                  </a:lnTo>
                  <a:lnTo>
                    <a:pt x="4320795" y="1151245"/>
                  </a:lnTo>
                  <a:lnTo>
                    <a:pt x="4264289" y="1160428"/>
                  </a:lnTo>
                  <a:lnTo>
                    <a:pt x="4206754" y="1169284"/>
                  </a:lnTo>
                  <a:lnTo>
                    <a:pt x="4148214" y="1177808"/>
                  </a:lnTo>
                  <a:lnTo>
                    <a:pt x="4088693" y="1185996"/>
                  </a:lnTo>
                  <a:lnTo>
                    <a:pt x="4028216" y="1193839"/>
                  </a:lnTo>
                  <a:lnTo>
                    <a:pt x="3966808" y="1201334"/>
                  </a:lnTo>
                  <a:lnTo>
                    <a:pt x="3904494" y="1208475"/>
                  </a:lnTo>
                  <a:lnTo>
                    <a:pt x="3841298" y="1215254"/>
                  </a:lnTo>
                  <a:lnTo>
                    <a:pt x="3777246" y="1221668"/>
                  </a:lnTo>
                  <a:lnTo>
                    <a:pt x="3712362" y="1227709"/>
                  </a:lnTo>
                  <a:lnTo>
                    <a:pt x="3646671" y="1233373"/>
                  </a:lnTo>
                  <a:lnTo>
                    <a:pt x="3580197" y="1238653"/>
                  </a:lnTo>
                  <a:lnTo>
                    <a:pt x="3512966" y="1243543"/>
                  </a:lnTo>
                  <a:lnTo>
                    <a:pt x="3445002" y="1248039"/>
                  </a:lnTo>
                  <a:lnTo>
                    <a:pt x="3376329" y="1252134"/>
                  </a:lnTo>
                  <a:lnTo>
                    <a:pt x="3306974" y="1255822"/>
                  </a:lnTo>
                  <a:lnTo>
                    <a:pt x="3236960" y="1259098"/>
                  </a:lnTo>
                  <a:lnTo>
                    <a:pt x="3166312" y="1261956"/>
                  </a:lnTo>
                  <a:lnTo>
                    <a:pt x="3095055" y="1264390"/>
                  </a:lnTo>
                  <a:lnTo>
                    <a:pt x="3023213" y="1266394"/>
                  </a:lnTo>
                  <a:lnTo>
                    <a:pt x="2950813" y="1267963"/>
                  </a:lnTo>
                  <a:lnTo>
                    <a:pt x="2877877" y="1269091"/>
                  </a:lnTo>
                  <a:lnTo>
                    <a:pt x="2804432" y="1269772"/>
                  </a:lnTo>
                  <a:lnTo>
                    <a:pt x="2730501" y="1270000"/>
                  </a:lnTo>
                  <a:lnTo>
                    <a:pt x="2656571" y="1269772"/>
                  </a:lnTo>
                  <a:lnTo>
                    <a:pt x="2583126" y="1269091"/>
                  </a:lnTo>
                  <a:lnTo>
                    <a:pt x="2510191" y="1267963"/>
                  </a:lnTo>
                  <a:lnTo>
                    <a:pt x="2437791" y="1266394"/>
                  </a:lnTo>
                  <a:lnTo>
                    <a:pt x="2365950" y="1264390"/>
                  </a:lnTo>
                  <a:lnTo>
                    <a:pt x="2294693" y="1261956"/>
                  </a:lnTo>
                  <a:lnTo>
                    <a:pt x="2224045" y="1259098"/>
                  </a:lnTo>
                  <a:lnTo>
                    <a:pt x="2154031" y="1255822"/>
                  </a:lnTo>
                  <a:lnTo>
                    <a:pt x="2084676" y="1252134"/>
                  </a:lnTo>
                  <a:lnTo>
                    <a:pt x="2016004" y="1248039"/>
                  </a:lnTo>
                  <a:lnTo>
                    <a:pt x="1948040" y="1243543"/>
                  </a:lnTo>
                  <a:lnTo>
                    <a:pt x="1880809" y="1238653"/>
                  </a:lnTo>
                  <a:lnTo>
                    <a:pt x="1814335" y="1233373"/>
                  </a:lnTo>
                  <a:lnTo>
                    <a:pt x="1748644" y="1227709"/>
                  </a:lnTo>
                  <a:lnTo>
                    <a:pt x="1683760" y="1221668"/>
                  </a:lnTo>
                  <a:lnTo>
                    <a:pt x="1619708" y="1215254"/>
                  </a:lnTo>
                  <a:lnTo>
                    <a:pt x="1556513" y="1208475"/>
                  </a:lnTo>
                  <a:lnTo>
                    <a:pt x="1494199" y="1201334"/>
                  </a:lnTo>
                  <a:lnTo>
                    <a:pt x="1432791" y="1193839"/>
                  </a:lnTo>
                  <a:lnTo>
                    <a:pt x="1372314" y="1185996"/>
                  </a:lnTo>
                  <a:lnTo>
                    <a:pt x="1312793" y="1177808"/>
                  </a:lnTo>
                  <a:lnTo>
                    <a:pt x="1254252" y="1169284"/>
                  </a:lnTo>
                  <a:lnTo>
                    <a:pt x="1196717" y="1160428"/>
                  </a:lnTo>
                  <a:lnTo>
                    <a:pt x="1140212" y="1151245"/>
                  </a:lnTo>
                  <a:lnTo>
                    <a:pt x="1084762" y="1141743"/>
                  </a:lnTo>
                  <a:lnTo>
                    <a:pt x="1030391" y="1131926"/>
                  </a:lnTo>
                  <a:lnTo>
                    <a:pt x="977124" y="1121800"/>
                  </a:lnTo>
                  <a:lnTo>
                    <a:pt x="924987" y="1111372"/>
                  </a:lnTo>
                  <a:lnTo>
                    <a:pt x="874004" y="1100646"/>
                  </a:lnTo>
                  <a:lnTo>
                    <a:pt x="824199" y="1089629"/>
                  </a:lnTo>
                  <a:lnTo>
                    <a:pt x="775598" y="1078327"/>
                  </a:lnTo>
                  <a:lnTo>
                    <a:pt x="728224" y="1066744"/>
                  </a:lnTo>
                  <a:lnTo>
                    <a:pt x="682104" y="1054888"/>
                  </a:lnTo>
                  <a:lnTo>
                    <a:pt x="637262" y="1042763"/>
                  </a:lnTo>
                  <a:lnTo>
                    <a:pt x="593722" y="1030375"/>
                  </a:lnTo>
                  <a:lnTo>
                    <a:pt x="551509" y="1017731"/>
                  </a:lnTo>
                  <a:lnTo>
                    <a:pt x="510648" y="1004836"/>
                  </a:lnTo>
                  <a:lnTo>
                    <a:pt x="471165" y="991695"/>
                  </a:lnTo>
                  <a:lnTo>
                    <a:pt x="433082" y="978315"/>
                  </a:lnTo>
                  <a:lnTo>
                    <a:pt x="396426" y="964701"/>
                  </a:lnTo>
                  <a:lnTo>
                    <a:pt x="327493" y="936794"/>
                  </a:lnTo>
                  <a:lnTo>
                    <a:pt x="264561" y="908022"/>
                  </a:lnTo>
                  <a:lnTo>
                    <a:pt x="207831" y="878429"/>
                  </a:lnTo>
                  <a:lnTo>
                    <a:pt x="157499" y="848063"/>
                  </a:lnTo>
                  <a:lnTo>
                    <a:pt x="113765" y="816969"/>
                  </a:lnTo>
                  <a:lnTo>
                    <a:pt x="76825" y="785193"/>
                  </a:lnTo>
                  <a:lnTo>
                    <a:pt x="46879" y="752782"/>
                  </a:lnTo>
                  <a:lnTo>
                    <a:pt x="24124" y="719780"/>
                  </a:lnTo>
                  <a:lnTo>
                    <a:pt x="3909" y="669274"/>
                  </a:lnTo>
                  <a:lnTo>
                    <a:pt x="0" y="63500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79900" y="423164"/>
            <a:ext cx="34575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60" dirty="0">
                <a:solidFill>
                  <a:srgbClr val="FEFEFE"/>
                </a:solidFill>
                <a:latin typeface="Trebuchet MS"/>
                <a:cs typeface="Trebuchet MS"/>
              </a:rPr>
              <a:t>Unix</a:t>
            </a:r>
            <a:r>
              <a:rPr sz="4200" spc="-160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4200" spc="-229" dirty="0">
                <a:solidFill>
                  <a:srgbClr val="FEFEFE"/>
                </a:solidFill>
                <a:latin typeface="Trebuchet MS"/>
                <a:cs typeface="Trebuchet MS"/>
              </a:rPr>
              <a:t>Challenge!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3037" y="1517395"/>
            <a:ext cx="11250930" cy="7267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ts val="4810"/>
              </a:lnSpc>
              <a:spcBef>
                <a:spcPts val="100"/>
              </a:spcBef>
            </a:pPr>
            <a:r>
              <a:rPr sz="4200" spc="-185" dirty="0">
                <a:latin typeface="Trebuchet MS"/>
                <a:cs typeface="Trebuchet MS"/>
              </a:rPr>
              <a:t>-- </a:t>
            </a:r>
            <a:r>
              <a:rPr sz="4200" spc="-229" dirty="0">
                <a:latin typeface="Trebuchet MS"/>
                <a:cs typeface="Trebuchet MS"/>
              </a:rPr>
              <a:t>Find </a:t>
            </a:r>
            <a:r>
              <a:rPr sz="4200" spc="-415" dirty="0">
                <a:latin typeface="Trebuchet MS"/>
                <a:cs typeface="Trebuchet MS"/>
              </a:rPr>
              <a:t>a </a:t>
            </a:r>
            <a:r>
              <a:rPr sz="4200" spc="-345" dirty="0">
                <a:latin typeface="Trebuchet MS"/>
                <a:cs typeface="Trebuchet MS"/>
              </a:rPr>
              <a:t>file </a:t>
            </a:r>
            <a:r>
              <a:rPr sz="4200" spc="-215" dirty="0">
                <a:latin typeface="Trebuchet MS"/>
                <a:cs typeface="Trebuchet MS"/>
              </a:rPr>
              <a:t>with </a:t>
            </a:r>
            <a:r>
              <a:rPr sz="4200" spc="-254" dirty="0">
                <a:latin typeface="Trebuchet MS"/>
                <a:cs typeface="Trebuchet MS"/>
              </a:rPr>
              <a:t>cereal </a:t>
            </a:r>
            <a:r>
              <a:rPr sz="4200" spc="-240" dirty="0">
                <a:latin typeface="Trebuchet MS"/>
                <a:cs typeface="Trebuchet MS"/>
              </a:rPr>
              <a:t>in </a:t>
            </a:r>
            <a:r>
              <a:rPr sz="4200" spc="-210" dirty="0">
                <a:latin typeface="Trebuchet MS"/>
                <a:cs typeface="Trebuchet MS"/>
              </a:rPr>
              <a:t>its</a:t>
            </a:r>
            <a:r>
              <a:rPr sz="4200" spc="180" dirty="0">
                <a:latin typeface="Trebuchet MS"/>
                <a:cs typeface="Trebuchet MS"/>
              </a:rPr>
              <a:t> </a:t>
            </a:r>
            <a:r>
              <a:rPr sz="4200" spc="-290" dirty="0">
                <a:latin typeface="Trebuchet MS"/>
                <a:cs typeface="Trebuchet MS"/>
              </a:rPr>
              <a:t>name</a:t>
            </a:r>
            <a:endParaRPr sz="4200">
              <a:latin typeface="Trebuchet MS"/>
              <a:cs typeface="Trebuchet MS"/>
            </a:endParaRPr>
          </a:p>
          <a:p>
            <a:pPr marL="6875145" marR="746125" indent="165100">
              <a:lnSpc>
                <a:spcPts val="2710"/>
              </a:lnSpc>
              <a:spcBef>
                <a:spcPts val="5"/>
              </a:spcBef>
            </a:pPr>
            <a:r>
              <a:rPr sz="2400" spc="-170" dirty="0">
                <a:latin typeface="Trebuchet MS"/>
                <a:cs typeface="Trebuchet MS"/>
              </a:rPr>
              <a:t>(hint: </a:t>
            </a:r>
            <a:r>
              <a:rPr sz="2400" spc="-185" dirty="0">
                <a:latin typeface="Trebuchet MS"/>
                <a:cs typeface="Trebuchet MS"/>
              </a:rPr>
              <a:t>it’s </a:t>
            </a:r>
            <a:r>
              <a:rPr sz="2400" spc="-140" dirty="0">
                <a:latin typeface="Trebuchet MS"/>
                <a:cs typeface="Trebuchet MS"/>
              </a:rPr>
              <a:t>in </a:t>
            </a:r>
            <a:r>
              <a:rPr sz="2400" spc="-240" dirty="0">
                <a:latin typeface="Trebuchet MS"/>
                <a:cs typeface="Trebuchet MS"/>
              </a:rPr>
              <a:t>a </a:t>
            </a:r>
            <a:r>
              <a:rPr sz="2400" spc="-160" dirty="0">
                <a:latin typeface="Trebuchet MS"/>
                <a:cs typeface="Trebuchet MS"/>
              </a:rPr>
              <a:t>vpac </a:t>
            </a:r>
            <a:r>
              <a:rPr sz="2400" spc="-90" dirty="0">
                <a:latin typeface="Trebuchet MS"/>
                <a:cs typeface="Trebuchet MS"/>
              </a:rPr>
              <a:t>directory  </a:t>
            </a:r>
            <a:r>
              <a:rPr sz="2400" spc="-130" dirty="0">
                <a:latin typeface="Trebuchet MS"/>
                <a:cs typeface="Trebuchet MS"/>
              </a:rPr>
              <a:t>involving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-220" dirty="0">
                <a:latin typeface="Trebuchet MS"/>
                <a:cs typeface="Trebuchet MS"/>
              </a:rPr>
              <a:t>/home/holleyjk...)</a:t>
            </a:r>
            <a:endParaRPr sz="2400">
              <a:latin typeface="Trebuchet MS"/>
              <a:cs typeface="Trebuchet MS"/>
            </a:endParaRPr>
          </a:p>
          <a:p>
            <a:pPr marL="12700" marR="38735">
              <a:lnSpc>
                <a:spcPts val="4800"/>
              </a:lnSpc>
              <a:spcBef>
                <a:spcPts val="105"/>
              </a:spcBef>
            </a:pPr>
            <a:r>
              <a:rPr sz="4200" spc="-185" dirty="0">
                <a:latin typeface="Trebuchet MS"/>
                <a:cs typeface="Trebuchet MS"/>
              </a:rPr>
              <a:t>-- </a:t>
            </a:r>
            <a:r>
              <a:rPr sz="4200" spc="-165" dirty="0">
                <a:latin typeface="Trebuchet MS"/>
                <a:cs typeface="Trebuchet MS"/>
              </a:rPr>
              <a:t>copy </a:t>
            </a:r>
            <a:r>
              <a:rPr sz="4200" spc="-275" dirty="0">
                <a:latin typeface="Trebuchet MS"/>
                <a:cs typeface="Trebuchet MS"/>
              </a:rPr>
              <a:t>it </a:t>
            </a:r>
            <a:r>
              <a:rPr sz="4200" spc="-105" dirty="0">
                <a:latin typeface="Trebuchet MS"/>
                <a:cs typeface="Trebuchet MS"/>
              </a:rPr>
              <a:t>to </a:t>
            </a:r>
            <a:r>
              <a:rPr sz="4200" spc="-90" dirty="0">
                <a:latin typeface="Trebuchet MS"/>
                <a:cs typeface="Trebuchet MS"/>
              </a:rPr>
              <a:t>your </a:t>
            </a:r>
            <a:r>
              <a:rPr sz="4200" spc="-170" dirty="0">
                <a:latin typeface="Trebuchet MS"/>
                <a:cs typeface="Trebuchet MS"/>
              </a:rPr>
              <a:t>home </a:t>
            </a:r>
            <a:r>
              <a:rPr sz="4200" spc="-204" dirty="0">
                <a:latin typeface="Trebuchet MS"/>
                <a:cs typeface="Trebuchet MS"/>
              </a:rPr>
              <a:t>directory, </a:t>
            </a:r>
            <a:r>
              <a:rPr sz="4200" spc="-275" dirty="0">
                <a:latin typeface="Trebuchet MS"/>
                <a:cs typeface="Trebuchet MS"/>
              </a:rPr>
              <a:t>add </a:t>
            </a:r>
            <a:r>
              <a:rPr sz="4200" spc="-90" dirty="0">
                <a:latin typeface="Trebuchet MS"/>
                <a:cs typeface="Trebuchet MS"/>
              </a:rPr>
              <a:t>your </a:t>
            </a:r>
            <a:r>
              <a:rPr sz="4200" spc="-290" dirty="0">
                <a:latin typeface="Trebuchet MS"/>
                <a:cs typeface="Trebuchet MS"/>
              </a:rPr>
              <a:t>name  </a:t>
            </a:r>
            <a:r>
              <a:rPr sz="4200" spc="-105" dirty="0">
                <a:latin typeface="Trebuchet MS"/>
                <a:cs typeface="Trebuchet MS"/>
              </a:rPr>
              <a:t>to </a:t>
            </a:r>
            <a:r>
              <a:rPr sz="4200" spc="-250" dirty="0">
                <a:latin typeface="Trebuchet MS"/>
                <a:cs typeface="Trebuchet MS"/>
              </a:rPr>
              <a:t>the </a:t>
            </a:r>
            <a:r>
              <a:rPr sz="4200" spc="-350" dirty="0">
                <a:latin typeface="Trebuchet MS"/>
                <a:cs typeface="Trebuchet MS"/>
              </a:rPr>
              <a:t>filename, </a:t>
            </a:r>
            <a:r>
              <a:rPr sz="4200" spc="-275" dirty="0">
                <a:latin typeface="Trebuchet MS"/>
                <a:cs typeface="Trebuchet MS"/>
              </a:rPr>
              <a:t>and </a:t>
            </a:r>
            <a:r>
              <a:rPr sz="4200" spc="-280" dirty="0">
                <a:latin typeface="Trebuchet MS"/>
                <a:cs typeface="Trebuchet MS"/>
              </a:rPr>
              <a:t>change </a:t>
            </a:r>
            <a:r>
              <a:rPr sz="4200" spc="-155" dirty="0">
                <a:latin typeface="Trebuchet MS"/>
                <a:cs typeface="Trebuchet MS"/>
              </a:rPr>
              <a:t>permissions </a:t>
            </a:r>
            <a:r>
              <a:rPr sz="4200" spc="-15" dirty="0">
                <a:latin typeface="Trebuchet MS"/>
                <a:cs typeface="Trebuchet MS"/>
              </a:rPr>
              <a:t>so </a:t>
            </a:r>
            <a:r>
              <a:rPr sz="4200" spc="-290" dirty="0">
                <a:latin typeface="Trebuchet MS"/>
                <a:cs typeface="Trebuchet MS"/>
              </a:rPr>
              <a:t>that </a:t>
            </a:r>
            <a:r>
              <a:rPr sz="4200" spc="-125" dirty="0">
                <a:latin typeface="Trebuchet MS"/>
                <a:cs typeface="Trebuchet MS"/>
              </a:rPr>
              <a:t>you  </a:t>
            </a:r>
            <a:r>
              <a:rPr sz="4200" spc="-290" dirty="0">
                <a:latin typeface="Trebuchet MS"/>
                <a:cs typeface="Trebuchet MS"/>
              </a:rPr>
              <a:t>can </a:t>
            </a:r>
            <a:r>
              <a:rPr sz="4200" spc="-220" dirty="0">
                <a:latin typeface="Trebuchet MS"/>
                <a:cs typeface="Trebuchet MS"/>
              </a:rPr>
              <a:t>read </a:t>
            </a:r>
            <a:r>
              <a:rPr sz="4200" spc="-275" dirty="0">
                <a:latin typeface="Trebuchet MS"/>
                <a:cs typeface="Trebuchet MS"/>
              </a:rPr>
              <a:t>and </a:t>
            </a:r>
            <a:r>
              <a:rPr sz="4200" spc="-185" dirty="0">
                <a:latin typeface="Trebuchet MS"/>
                <a:cs typeface="Trebuchet MS"/>
              </a:rPr>
              <a:t>write </a:t>
            </a:r>
            <a:r>
              <a:rPr sz="4200" spc="-105" dirty="0">
                <a:latin typeface="Trebuchet MS"/>
                <a:cs typeface="Trebuchet MS"/>
              </a:rPr>
              <a:t>to </a:t>
            </a:r>
            <a:r>
              <a:rPr sz="4200" spc="-390" dirty="0">
                <a:latin typeface="Trebuchet MS"/>
                <a:cs typeface="Trebuchet MS"/>
              </a:rPr>
              <a:t>it, </a:t>
            </a:r>
            <a:r>
              <a:rPr sz="4200" spc="-235" dirty="0">
                <a:latin typeface="Trebuchet MS"/>
                <a:cs typeface="Trebuchet MS"/>
              </a:rPr>
              <a:t>but </a:t>
            </a:r>
            <a:r>
              <a:rPr sz="4200" spc="-215" dirty="0">
                <a:latin typeface="Trebuchet MS"/>
                <a:cs typeface="Trebuchet MS"/>
              </a:rPr>
              <a:t>group/other </a:t>
            </a:r>
            <a:r>
              <a:rPr sz="4200" spc="-290" dirty="0">
                <a:latin typeface="Trebuchet MS"/>
                <a:cs typeface="Trebuchet MS"/>
              </a:rPr>
              <a:t>can </a:t>
            </a:r>
            <a:r>
              <a:rPr sz="4200" spc="-175" dirty="0">
                <a:latin typeface="Trebuchet MS"/>
                <a:cs typeface="Trebuchet MS"/>
              </a:rPr>
              <a:t>only  </a:t>
            </a:r>
            <a:r>
              <a:rPr sz="4200" spc="-220" dirty="0">
                <a:latin typeface="Trebuchet MS"/>
                <a:cs typeface="Trebuchet MS"/>
              </a:rPr>
              <a:t>read</a:t>
            </a:r>
            <a:r>
              <a:rPr sz="4200" spc="-114" dirty="0">
                <a:latin typeface="Trebuchet MS"/>
                <a:cs typeface="Trebuchet MS"/>
              </a:rPr>
              <a:t> </a:t>
            </a:r>
            <a:r>
              <a:rPr sz="4200" spc="-275" dirty="0">
                <a:latin typeface="Trebuchet MS"/>
                <a:cs typeface="Trebuchet MS"/>
              </a:rPr>
              <a:t>it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4200" spc="-185" dirty="0">
                <a:latin typeface="Trebuchet MS"/>
                <a:cs typeface="Trebuchet MS"/>
              </a:rPr>
              <a:t>-- write </a:t>
            </a:r>
            <a:r>
              <a:rPr sz="4200" spc="-250" dirty="0">
                <a:latin typeface="Trebuchet MS"/>
                <a:cs typeface="Trebuchet MS"/>
              </a:rPr>
              <a:t>the </a:t>
            </a:r>
            <a:r>
              <a:rPr sz="4200" spc="-290" dirty="0">
                <a:latin typeface="Trebuchet MS"/>
                <a:cs typeface="Trebuchet MS"/>
              </a:rPr>
              <a:t>name </a:t>
            </a:r>
            <a:r>
              <a:rPr sz="4200" spc="-225" dirty="0">
                <a:latin typeface="Trebuchet MS"/>
                <a:cs typeface="Trebuchet MS"/>
              </a:rPr>
              <a:t>of </a:t>
            </a:r>
            <a:r>
              <a:rPr sz="4200" spc="-90" dirty="0">
                <a:latin typeface="Trebuchet MS"/>
                <a:cs typeface="Trebuchet MS"/>
              </a:rPr>
              <a:t>your </a:t>
            </a:r>
            <a:r>
              <a:rPr sz="4200" spc="-240" dirty="0">
                <a:latin typeface="Trebuchet MS"/>
                <a:cs typeface="Trebuchet MS"/>
              </a:rPr>
              <a:t>favorite </a:t>
            </a:r>
            <a:r>
              <a:rPr sz="4200" spc="-254" dirty="0">
                <a:latin typeface="Trebuchet MS"/>
                <a:cs typeface="Trebuchet MS"/>
              </a:rPr>
              <a:t>cereal </a:t>
            </a:r>
            <a:r>
              <a:rPr sz="4200" spc="-240" dirty="0">
                <a:latin typeface="Trebuchet MS"/>
                <a:cs typeface="Trebuchet MS"/>
              </a:rPr>
              <a:t>in </a:t>
            </a:r>
            <a:r>
              <a:rPr sz="4200" spc="-250" dirty="0">
                <a:latin typeface="Trebuchet MS"/>
                <a:cs typeface="Trebuchet MS"/>
              </a:rPr>
              <a:t>the</a:t>
            </a:r>
            <a:r>
              <a:rPr sz="4200" spc="-65" dirty="0">
                <a:latin typeface="Trebuchet MS"/>
                <a:cs typeface="Trebuchet MS"/>
              </a:rPr>
              <a:t> </a:t>
            </a:r>
            <a:r>
              <a:rPr sz="4200" spc="-345" dirty="0"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6200">
              <a:latin typeface="Trebuchet MS"/>
              <a:cs typeface="Trebuchet MS"/>
            </a:endParaRPr>
          </a:p>
          <a:p>
            <a:pPr marL="12700" marR="5080">
              <a:lnSpc>
                <a:spcPts val="4800"/>
              </a:lnSpc>
            </a:pPr>
            <a:r>
              <a:rPr sz="4200" spc="-185" dirty="0">
                <a:latin typeface="Trebuchet MS"/>
                <a:cs typeface="Trebuchet MS"/>
              </a:rPr>
              <a:t>-- </a:t>
            </a:r>
            <a:r>
              <a:rPr sz="4200" spc="-165" dirty="0">
                <a:latin typeface="Trebuchet MS"/>
                <a:cs typeface="Trebuchet MS"/>
              </a:rPr>
              <a:t>copy </a:t>
            </a:r>
            <a:r>
              <a:rPr sz="4200" spc="-275" dirty="0">
                <a:latin typeface="Trebuchet MS"/>
                <a:cs typeface="Trebuchet MS"/>
              </a:rPr>
              <a:t>it </a:t>
            </a:r>
            <a:r>
              <a:rPr sz="4200" spc="-105" dirty="0">
                <a:latin typeface="Trebuchet MS"/>
                <a:cs typeface="Trebuchet MS"/>
              </a:rPr>
              <a:t>to </a:t>
            </a:r>
            <a:r>
              <a:rPr sz="4200" spc="-114" dirty="0">
                <a:latin typeface="Trebuchet MS"/>
                <a:cs typeface="Trebuchet MS"/>
              </a:rPr>
              <a:t>Kelly's </a:t>
            </a:r>
            <a:r>
              <a:rPr sz="4200" spc="-229" dirty="0">
                <a:latin typeface="Trebuchet MS"/>
                <a:cs typeface="Trebuchet MS"/>
              </a:rPr>
              <a:t>bootcamp/2017 </a:t>
            </a:r>
            <a:r>
              <a:rPr sz="4200" spc="-155" dirty="0">
                <a:latin typeface="Trebuchet MS"/>
                <a:cs typeface="Trebuchet MS"/>
              </a:rPr>
              <a:t>directory </a:t>
            </a:r>
            <a:r>
              <a:rPr sz="4200" spc="-275" dirty="0">
                <a:latin typeface="Trebuchet MS"/>
                <a:cs typeface="Trebuchet MS"/>
              </a:rPr>
              <a:t>and  </a:t>
            </a:r>
            <a:r>
              <a:rPr sz="4200" spc="-300" dirty="0">
                <a:latin typeface="Trebuchet MS"/>
                <a:cs typeface="Trebuchet MS"/>
              </a:rPr>
              <a:t>tell </a:t>
            </a:r>
            <a:r>
              <a:rPr sz="4200" spc="-270" dirty="0">
                <a:latin typeface="Trebuchet MS"/>
                <a:cs typeface="Trebuchet MS"/>
              </a:rPr>
              <a:t>me </a:t>
            </a:r>
            <a:r>
              <a:rPr sz="4200" spc="-195" dirty="0">
                <a:latin typeface="Trebuchet MS"/>
                <a:cs typeface="Trebuchet MS"/>
              </a:rPr>
              <a:t>when </a:t>
            </a:r>
            <a:r>
              <a:rPr sz="4200" spc="-250" dirty="0">
                <a:latin typeface="Trebuchet MS"/>
                <a:cs typeface="Trebuchet MS"/>
              </a:rPr>
              <a:t>you’ve </a:t>
            </a:r>
            <a:r>
              <a:rPr sz="4200" spc="-155" dirty="0">
                <a:latin typeface="Trebuchet MS"/>
                <a:cs typeface="Trebuchet MS"/>
              </a:rPr>
              <a:t>done </a:t>
            </a:r>
            <a:r>
              <a:rPr sz="4200" spc="-390" dirty="0">
                <a:latin typeface="Trebuchet MS"/>
                <a:cs typeface="Trebuchet MS"/>
              </a:rPr>
              <a:t>it. </a:t>
            </a:r>
            <a:r>
              <a:rPr sz="4200" spc="-170" dirty="0">
                <a:latin typeface="Trebuchet MS"/>
                <a:cs typeface="Trebuchet MS"/>
              </a:rPr>
              <a:t>First </a:t>
            </a:r>
            <a:r>
              <a:rPr sz="4200" spc="-140" dirty="0">
                <a:latin typeface="Trebuchet MS"/>
                <a:cs typeface="Trebuchet MS"/>
              </a:rPr>
              <a:t>one </a:t>
            </a:r>
            <a:r>
              <a:rPr sz="4200" spc="-170" dirty="0">
                <a:latin typeface="Trebuchet MS"/>
                <a:cs typeface="Trebuchet MS"/>
              </a:rPr>
              <a:t>wins </a:t>
            </a:r>
            <a:r>
              <a:rPr sz="4200" spc="-415" dirty="0">
                <a:latin typeface="Trebuchet MS"/>
                <a:cs typeface="Trebuchet MS"/>
              </a:rPr>
              <a:t>a</a:t>
            </a:r>
            <a:r>
              <a:rPr sz="4200" spc="145" dirty="0">
                <a:latin typeface="Trebuchet MS"/>
                <a:cs typeface="Trebuchet MS"/>
              </a:rPr>
              <a:t> </a:t>
            </a:r>
            <a:r>
              <a:rPr sz="4200" spc="-265" dirty="0">
                <a:latin typeface="Trebuchet MS"/>
                <a:cs typeface="Trebuchet MS"/>
              </a:rPr>
              <a:t>prize!!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16013</TotalTime>
  <Words>6349</Words>
  <Application>Microsoft Macintosh PowerPoint</Application>
  <PresentationFormat>Custom</PresentationFormat>
  <Paragraphs>929</Paragraphs>
  <Slides>93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3" baseType="lpstr">
      <vt:lpstr>Gungsuh</vt:lpstr>
      <vt:lpstr>Arial</vt:lpstr>
      <vt:lpstr>Calibri</vt:lpstr>
      <vt:lpstr>Helvetica Neue</vt:lpstr>
      <vt:lpstr>inherit</vt:lpstr>
      <vt:lpstr>Noto Sans Symbols</vt:lpstr>
      <vt:lpstr>Söhne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2</vt:lpstr>
      <vt:lpstr>Unix Challenge!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2</dc:title>
  <cp:lastModifiedBy>Edgar Carrillo</cp:lastModifiedBy>
  <cp:revision>53</cp:revision>
  <cp:lastPrinted>2021-08-06T17:44:01Z</cp:lastPrinted>
  <dcterms:created xsi:type="dcterms:W3CDTF">2021-07-29T19:50:01Z</dcterms:created>
  <dcterms:modified xsi:type="dcterms:W3CDTF">2025-08-07T19:22:17Z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2021-07-29T00:00:00Z</vt:filetime>
  </property>
</Properties>
</file>